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6" r:id="rId8"/>
    <p:sldId id="267" r:id="rId9"/>
    <p:sldId id="277" r:id="rId10"/>
    <p:sldId id="269" r:id="rId11"/>
    <p:sldId id="270" r:id="rId12"/>
    <p:sldId id="271" r:id="rId13"/>
    <p:sldId id="272" r:id="rId14"/>
    <p:sldId id="273" r:id="rId15"/>
    <p:sldId id="274" r:id="rId16"/>
    <p:sldId id="264" r:id="rId17"/>
    <p:sldId id="265" r:id="rId18"/>
    <p:sldId id="275" r:id="rId19"/>
    <p:sldId id="276" r:id="rId20"/>
    <p:sldId id="294"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7"/>
    <p:restoredTop sz="94674"/>
  </p:normalViewPr>
  <p:slideViewPr>
    <p:cSldViewPr snapToGrid="0" snapToObjects="1">
      <p:cViewPr>
        <p:scale>
          <a:sx n="81" d="100"/>
          <a:sy n="81" d="100"/>
        </p:scale>
        <p:origin x="-123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5721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89153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9192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5683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676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77836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24018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58726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428634" y="812602"/>
            <a:ext cx="4214813" cy="2509242"/>
          </a:xfrm>
          <a:prstGeom prst="rect">
            <a:avLst/>
          </a:prstGeom>
        </p:spPr>
        <p:txBody>
          <a:bodyPr anchor="b"/>
          <a:lstStyle>
            <a:lvl1pPr>
              <a:defRPr sz="4100"/>
            </a:lvl1pPr>
          </a:lstStyle>
          <a:p>
            <a:pPr lvl="0">
              <a:defRPr sz="1800">
                <a:solidFill>
                  <a:srgbClr val="000000"/>
                </a:solidFill>
              </a:defRPr>
            </a:pPr>
            <a:r>
              <a:rPr sz="4100">
                <a:solidFill>
                  <a:srgbClr val="FFFFFF"/>
                </a:solidFill>
              </a:rPr>
              <a:t>Title Text</a:t>
            </a:r>
          </a:p>
        </p:txBody>
      </p:sp>
      <p:sp>
        <p:nvSpPr>
          <p:cNvPr id="14" name="Shape 14"/>
          <p:cNvSpPr>
            <a:spLocks noGrp="1"/>
          </p:cNvSpPr>
          <p:nvPr>
            <p:ph type="body" idx="1"/>
          </p:nvPr>
        </p:nvSpPr>
        <p:spPr>
          <a:xfrm>
            <a:off x="428634" y="3348633"/>
            <a:ext cx="4214813" cy="2509242"/>
          </a:xfrm>
          <a:prstGeom prst="rect">
            <a:avLst/>
          </a:prstGeom>
        </p:spPr>
        <p:txBody>
          <a:bodyPr anchor="t"/>
          <a:lstStyle>
            <a:lvl1pPr marL="0" indent="0" algn="ctr">
              <a:spcBef>
                <a:spcPts val="0"/>
              </a:spcBef>
              <a:buSzTx/>
              <a:buNone/>
            </a:lvl1pPr>
            <a:lvl2pPr marL="0" indent="160655" algn="ctr">
              <a:spcBef>
                <a:spcPts val="0"/>
              </a:spcBef>
              <a:buSzTx/>
              <a:buNone/>
            </a:lvl2pPr>
            <a:lvl3pPr marL="0" indent="321308" algn="ctr">
              <a:spcBef>
                <a:spcPts val="0"/>
              </a:spcBef>
              <a:buSzTx/>
              <a:buNone/>
            </a:lvl3pPr>
            <a:lvl4pPr marL="0" indent="481963" algn="ctr">
              <a:spcBef>
                <a:spcPts val="0"/>
              </a:spcBef>
              <a:buSzTx/>
              <a:buNone/>
            </a:lvl4pPr>
            <a:lvl5pPr marL="0" indent="642618" algn="ctr">
              <a:spcBef>
                <a:spcPts val="0"/>
              </a:spcBef>
              <a:buSzTx/>
              <a:buNone/>
            </a:lvl5p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ext uri="{BB962C8B-B14F-4D97-AF65-F5344CB8AC3E}">
        <p14:creationId xmlns:p14="http://schemas.microsoft.com/office/powerpoint/2010/main" val="11596473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94590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D3E00-8D22-7246-8AFD-FDD3F5B7F3D6}"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290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FD3E00-8D22-7246-8AFD-FDD3F5B7F3D6}"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214279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FD3E00-8D22-7246-8AFD-FDD3F5B7F3D6}"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63424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FD3E00-8D22-7246-8AFD-FDD3F5B7F3D6}"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8758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D3E00-8D22-7246-8AFD-FDD3F5B7F3D6}"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57466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D3E00-8D22-7246-8AFD-FDD3F5B7F3D6}"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08618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D3E00-8D22-7246-8AFD-FDD3F5B7F3D6}"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3620B-0AC9-864B-A5E4-9AEFF60EDE67}" type="slidenum">
              <a:rPr lang="en-US" smtClean="0"/>
              <a:t>‹#›</a:t>
            </a:fld>
            <a:endParaRPr lang="en-US"/>
          </a:p>
        </p:txBody>
      </p:sp>
    </p:spTree>
    <p:extLst>
      <p:ext uri="{BB962C8B-B14F-4D97-AF65-F5344CB8AC3E}">
        <p14:creationId xmlns:p14="http://schemas.microsoft.com/office/powerpoint/2010/main" val="196769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FD3E00-8D22-7246-8AFD-FDD3F5B7F3D6}" type="datetimeFigureOut">
              <a:rPr lang="en-US" smtClean="0"/>
              <a:t>10/22/2016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F3620B-0AC9-864B-A5E4-9AEFF60EDE67}" type="slidenum">
              <a:rPr lang="en-US" smtClean="0"/>
              <a:t>‹#›</a:t>
            </a:fld>
            <a:endParaRPr lang="en-US"/>
          </a:p>
        </p:txBody>
      </p:sp>
    </p:spTree>
    <p:extLst>
      <p:ext uri="{BB962C8B-B14F-4D97-AF65-F5344CB8AC3E}">
        <p14:creationId xmlns:p14="http://schemas.microsoft.com/office/powerpoint/2010/main" val="651013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admin\Desktop\bag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013537" y="187569"/>
            <a:ext cx="5826719" cy="789198"/>
          </a:xfrm>
        </p:spPr>
        <p:txBody>
          <a:bodyPr/>
          <a:lstStyle/>
          <a:p>
            <a:r>
              <a:rPr lang="en-US" sz="3600" b="1" dirty="0" smtClean="0"/>
              <a:t>Water and Sanitation</a:t>
            </a:r>
            <a:endParaRPr lang="en-US" sz="3600" b="1" dirty="0"/>
          </a:p>
        </p:txBody>
      </p:sp>
      <p:sp>
        <p:nvSpPr>
          <p:cNvPr id="3" name="Subtitle 2"/>
          <p:cNvSpPr>
            <a:spLocks noGrp="1"/>
          </p:cNvSpPr>
          <p:nvPr>
            <p:ph type="subTitle" idx="1"/>
          </p:nvPr>
        </p:nvSpPr>
        <p:spPr>
          <a:xfrm>
            <a:off x="3013537" y="976765"/>
            <a:ext cx="5826719" cy="594127"/>
          </a:xfrm>
        </p:spPr>
        <p:txBody>
          <a:bodyPr/>
          <a:lstStyle/>
          <a:p>
            <a:r>
              <a:rPr lang="en-US" dirty="0" smtClean="0"/>
              <a:t>An Innovative New </a:t>
            </a:r>
            <a:r>
              <a:rPr lang="en-US" dirty="0" smtClean="0"/>
              <a:t>Approach for Ganga Cleaning</a:t>
            </a:r>
            <a:endParaRPr lang="en-US" dirty="0"/>
          </a:p>
        </p:txBody>
      </p:sp>
      <p:sp>
        <p:nvSpPr>
          <p:cNvPr id="6" name="Rectangle 5"/>
          <p:cNvSpPr/>
          <p:nvPr/>
        </p:nvSpPr>
        <p:spPr>
          <a:xfrm>
            <a:off x="3780072" y="5062174"/>
            <a:ext cx="4608278" cy="4305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Tree>
    <p:extLst>
      <p:ext uri="{BB962C8B-B14F-4D97-AF65-F5344CB8AC3E}">
        <p14:creationId xmlns:p14="http://schemas.microsoft.com/office/powerpoint/2010/main" val="148018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pic>
        <p:nvPicPr>
          <p:cNvPr id="22530" name="Picture 2" descr="http://www.thehindu.com/multimedia/dynamic/01749/08THSTPPERUNGUDI_1749016f.jpg"/>
          <p:cNvPicPr>
            <a:picLocks noChangeAspect="1" noChangeArrowheads="1"/>
          </p:cNvPicPr>
          <p:nvPr/>
        </p:nvPicPr>
        <p:blipFill>
          <a:blip r:embed="rId2"/>
          <a:srcRect/>
          <a:stretch>
            <a:fillRect/>
          </a:stretch>
        </p:blipFill>
        <p:spPr bwMode="auto">
          <a:xfrm>
            <a:off x="881289" y="1524007"/>
            <a:ext cx="3612196" cy="2510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4" descr="http://images.china.cn/attachement/jpg/site1007/20080911/001109b42f730a32d03d1b.jpg"/>
          <p:cNvPicPr>
            <a:picLocks noChangeAspect="1" noChangeArrowheads="1"/>
          </p:cNvPicPr>
          <p:nvPr/>
        </p:nvPicPr>
        <p:blipFill>
          <a:blip r:embed="rId3"/>
          <a:srcRect/>
          <a:stretch>
            <a:fillRect/>
          </a:stretch>
        </p:blipFill>
        <p:spPr bwMode="auto">
          <a:xfrm>
            <a:off x="4615543" y="1547037"/>
            <a:ext cx="3672115" cy="2479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7" name="Picture 9"/>
          <p:cNvPicPr>
            <a:picLocks noChangeAspect="1" noChangeArrowheads="1"/>
          </p:cNvPicPr>
          <p:nvPr/>
        </p:nvPicPr>
        <p:blipFill>
          <a:blip r:embed="rId4"/>
          <a:srcRect/>
          <a:stretch>
            <a:fillRect/>
          </a:stretch>
        </p:blipFill>
        <p:spPr bwMode="auto">
          <a:xfrm>
            <a:off x="870859" y="4122972"/>
            <a:ext cx="3617912" cy="2495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9" name="Picture 11" descr="http://media.newindianexpress.com/Elamkulam-dumps.jpg/2013/08/20/article1742376.ece/alternates/w620/Elamkulam-dumps.jpg"/>
          <p:cNvPicPr>
            <a:picLocks noChangeAspect="1" noChangeArrowheads="1"/>
          </p:cNvPicPr>
          <p:nvPr/>
        </p:nvPicPr>
        <p:blipFill>
          <a:blip r:embed="rId5"/>
          <a:srcRect/>
          <a:stretch>
            <a:fillRect/>
          </a:stretch>
        </p:blipFill>
        <p:spPr bwMode="auto">
          <a:xfrm>
            <a:off x="4611468" y="4118436"/>
            <a:ext cx="3690711" cy="2514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9" name="Rectangle 8"/>
          <p:cNvSpPr/>
          <p:nvPr/>
        </p:nvSpPr>
        <p:spPr>
          <a:xfrm>
            <a:off x="178604" y="745856"/>
            <a:ext cx="6992217" cy="557326"/>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Large Foot Print, Tank Capacities, Land Requirement, Resistance to Land Acquisition &amp; Longer Project Execution Time.</a:t>
            </a:r>
          </a:p>
        </p:txBody>
      </p:sp>
    </p:spTree>
    <p:extLst>
      <p:ext uri="{BB962C8B-B14F-4D97-AF65-F5344CB8AC3E}">
        <p14:creationId xmlns:p14="http://schemas.microsoft.com/office/powerpoint/2010/main" val="19733935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srcRect/>
          <a:stretch>
            <a:fillRect/>
          </a:stretch>
        </p:blipFill>
        <p:spPr bwMode="auto">
          <a:xfrm>
            <a:off x="2438400" y="4412343"/>
            <a:ext cx="4572000" cy="2242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6" name="Picture 2"/>
          <p:cNvPicPr>
            <a:picLocks noChangeAspect="1" noChangeArrowheads="1"/>
          </p:cNvPicPr>
          <p:nvPr/>
        </p:nvPicPr>
        <p:blipFill>
          <a:blip r:embed="rId3"/>
          <a:srcRect/>
          <a:stretch>
            <a:fillRect/>
          </a:stretch>
        </p:blipFill>
        <p:spPr bwMode="auto">
          <a:xfrm>
            <a:off x="4586523" y="1407892"/>
            <a:ext cx="3410857" cy="284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7" name="Picture 3"/>
          <p:cNvPicPr>
            <a:picLocks noChangeAspect="1" noChangeArrowheads="1"/>
          </p:cNvPicPr>
          <p:nvPr/>
        </p:nvPicPr>
        <p:blipFill>
          <a:blip r:embed="rId4"/>
          <a:srcRect/>
          <a:stretch>
            <a:fillRect/>
          </a:stretch>
        </p:blipFill>
        <p:spPr bwMode="auto">
          <a:xfrm>
            <a:off x="1310582" y="1419352"/>
            <a:ext cx="3203357" cy="2855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sp>
        <p:nvSpPr>
          <p:cNvPr id="9"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12" name="Rectangle 11"/>
          <p:cNvSpPr/>
          <p:nvPr/>
        </p:nvSpPr>
        <p:spPr>
          <a:xfrm>
            <a:off x="178604" y="745856"/>
            <a:ext cx="6992217"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Bad </a:t>
            </a:r>
            <a:r>
              <a:rPr lang="en-US" sz="1600" b="1" kern="0" dirty="0" err="1">
                <a:latin typeface="Arial" charset="0"/>
                <a:ea typeface="Arial" charset="0"/>
                <a:cs typeface="Arial" charset="0"/>
                <a:sym typeface="Chalkduster"/>
              </a:rPr>
              <a:t>odour</a:t>
            </a:r>
            <a:r>
              <a:rPr lang="en-US" sz="1600" b="1" kern="0" dirty="0">
                <a:latin typeface="Arial" charset="0"/>
                <a:ea typeface="Arial" charset="0"/>
                <a:cs typeface="Arial" charset="0"/>
                <a:sym typeface="Chalkduster"/>
              </a:rPr>
              <a:t> makes general public wary and protest</a:t>
            </a:r>
          </a:p>
        </p:txBody>
      </p:sp>
    </p:spTree>
    <p:extLst>
      <p:ext uri="{BB962C8B-B14F-4D97-AF65-F5344CB8AC3E}">
        <p14:creationId xmlns:p14="http://schemas.microsoft.com/office/powerpoint/2010/main" val="108865647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pic>
        <p:nvPicPr>
          <p:cNvPr id="20482" name="Picture 2" descr="http://www.theblaze.com/wp-content/uploads/2015/05/foam_2.jpg"/>
          <p:cNvPicPr>
            <a:picLocks noChangeAspect="1" noChangeArrowheads="1"/>
          </p:cNvPicPr>
          <p:nvPr/>
        </p:nvPicPr>
        <p:blipFill>
          <a:blip r:embed="rId2" cstate="print"/>
          <a:srcRect/>
          <a:stretch>
            <a:fillRect/>
          </a:stretch>
        </p:blipFill>
        <p:spPr bwMode="auto">
          <a:xfrm>
            <a:off x="299260" y="4213435"/>
            <a:ext cx="4034972" cy="2296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6" name="Picture 6" descr="http://i.dailymail.co.uk/i/pix/2012/06/02/article-0-1369A568000005DC-151_634x336.jpg"/>
          <p:cNvPicPr>
            <a:picLocks noChangeAspect="1" noChangeArrowheads="1"/>
          </p:cNvPicPr>
          <p:nvPr/>
        </p:nvPicPr>
        <p:blipFill>
          <a:blip r:embed="rId3"/>
          <a:srcRect/>
          <a:stretch>
            <a:fillRect/>
          </a:stretch>
        </p:blipFill>
        <p:spPr bwMode="auto">
          <a:xfrm>
            <a:off x="4457433" y="1723585"/>
            <a:ext cx="4066942" cy="2331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8" name="Picture 8" descr="http://static.dnaindia.com/sites/default/files/2015/11/16/395354-sewage-dna.jpg"/>
          <p:cNvPicPr>
            <a:picLocks noChangeAspect="1" noChangeArrowheads="1"/>
          </p:cNvPicPr>
          <p:nvPr/>
        </p:nvPicPr>
        <p:blipFill>
          <a:blip r:embed="rId4"/>
          <a:srcRect/>
          <a:stretch>
            <a:fillRect/>
          </a:stretch>
        </p:blipFill>
        <p:spPr bwMode="auto">
          <a:xfrm>
            <a:off x="4457433" y="4209231"/>
            <a:ext cx="3880467" cy="2304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90" name="Picture 10" descr="http://il3.picdn.net/shutterstock/videos/3348182/thumb/1.jpg"/>
          <p:cNvPicPr>
            <a:picLocks noChangeAspect="1" noChangeArrowheads="1"/>
          </p:cNvPicPr>
          <p:nvPr/>
        </p:nvPicPr>
        <p:blipFill>
          <a:blip r:embed="rId5"/>
          <a:srcRect/>
          <a:stretch>
            <a:fillRect/>
          </a:stretch>
        </p:blipFill>
        <p:spPr bwMode="auto">
          <a:xfrm>
            <a:off x="305276" y="1723585"/>
            <a:ext cx="4034972" cy="2324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10" name="Rectangle 9"/>
          <p:cNvSpPr/>
          <p:nvPr/>
        </p:nvSpPr>
        <p:spPr>
          <a:xfrm>
            <a:off x="178604" y="745856"/>
            <a:ext cx="6992217" cy="803547"/>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Surfactants which are caused by soaps, detergents, floor cleaning products are not treatable with biological process. Huge foaming caused in down streams due to surfactants</a:t>
            </a:r>
            <a:r>
              <a:rPr lang="en-US" sz="1600" b="1" kern="0" dirty="0" smtClean="0">
                <a:latin typeface="Arial" charset="0"/>
                <a:ea typeface="Arial" charset="0"/>
                <a:cs typeface="Arial" charset="0"/>
                <a:sym typeface="Chalkduster"/>
              </a:rPr>
              <a:t>.</a:t>
            </a:r>
            <a:endParaRPr lang="en-US" sz="1600" b="1" kern="0" dirty="0">
              <a:latin typeface="Arial" charset="0"/>
              <a:ea typeface="Arial" charset="0"/>
              <a:cs typeface="Arial" charset="0"/>
              <a:sym typeface="Chalkduster"/>
            </a:endParaRPr>
          </a:p>
        </p:txBody>
      </p:sp>
    </p:spTree>
    <p:extLst>
      <p:ext uri="{BB962C8B-B14F-4D97-AF65-F5344CB8AC3E}">
        <p14:creationId xmlns:p14="http://schemas.microsoft.com/office/powerpoint/2010/main" val="48871969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pic>
        <p:nvPicPr>
          <p:cNvPr id="19458" name="Picture 2" descr="https://upload.wikimedia.org/wikipedia/commons/3/34/Fish_Kill_745F2A9C-65B8-D693-7ABA3282F6A1ECE4.jpg"/>
          <p:cNvPicPr>
            <a:picLocks noChangeAspect="1" noChangeArrowheads="1"/>
          </p:cNvPicPr>
          <p:nvPr/>
        </p:nvPicPr>
        <p:blipFill>
          <a:blip r:embed="rId2"/>
          <a:srcRect/>
          <a:stretch>
            <a:fillRect/>
          </a:stretch>
        </p:blipFill>
        <p:spPr bwMode="auto">
          <a:xfrm>
            <a:off x="3941252" y="4365032"/>
            <a:ext cx="3748768" cy="2341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0" name="AutoShape 4" descr="data:image/jpeg;base64,/9j/4AAQSkZJRgABAQAAAQABAAD/2wCEAAkGBxISEhUTEhIVFhUXGBcaFxUYGBUXFRcXFhcXGBgYFRcYHSggGB0oHRoXITEhJSkrLi4uGB8zODMtNygtLisBCgoKDg0OGxAQGy0lICYtLS8wLS0tLS0tLS8tLS0tLS0tLS0tLS0tLS0tLS0tLy0tLS0tLS0tLS0tLS0tLS0tLf/AABEIAOEA4QMBEQACEQEDEQH/xAAbAAACAwEBAQAAAAAAAAAAAAAEBQIDBgEAB//EAEUQAAEDAgMDCgQEBAMGBwAAAAEAAgMEERIhMQVBUQYTIjJhcYGxwfBCcpGhFCNS0TNigrLC4fEHNUNTc5IVJCVjorPD/8QAGgEAAgMBAQAAAAAAAAAAAAAAAgMABAUBBv/EAD8RAAIBAwIDBQcCBAQEBwAAAAABAgMEESExEkFRBTJhcbETIoGR0eHwocEUI0LxM1KCsgYVNHIlNURiksLS/9oADAMBAAIRAxEAPwCqpNmuNvhPdovR8jyDWpVILEhMjsitU77PA/RdwTJJq4dWoTTpcixSFG0v4j+9FDYCp32F0C5MGjuNAkl0okvfsTIiJ5yASjJ3enrco4CKfqjwQy3HQCXDtSkWGiZGneuB40LYkLGQAnfFl8X+FqZEr1SAd5pmCunkkuBeB1cO7EdoD8vxHkUC7w2f+HnyBdmnNFPYVS741j107EpluO5GXgiiDU6CyQZlWFsZstyqm6xRPYJ8g3TMdnmEsbtqi1iBjoHs7ZdinMmuMIqrW9Q8JG/cFvqlvdDkvdZ7GO37/snYZU4kTqR0XdoP3ySmW0tQaQ9I95VhLQz5PMmeUIWsA9+80LGRSwWUUWG4uSSb/wCiXJvmPpJZwtxVtD+I/vKOOwuffYdQ9+9BM7R8RiwlLLSyVyI0KntkXy9U96etyj9Qmlb0QgnuOpLTISBcfRL2LCWUWBCM0OB+veu4Jx4A5HDp9rh/a1MgirWksfEgwo2JiyzCffvtQjMM6uHT20P4R7x6oF3hs/8ADAtnDP6o57CaSzMbRacUll2GqyemGS7EGpsK5hmrK2M2e5RT9dE9jvJDD90od4E2iyFjI6ElwPyKdoHoD54v/tb+6CQ2PPyLeaR8Qr2ZXU6eLR9XALgT0eQQnPxVgz3uTac1xoJPUuYMkD3GxWhdTHpWQz2G0n72BNW9d3zHzRR2Fy7zGFE3RDJhUVkZN+1vukltfoVvNwezJGhUnlMWydU/N6Kwtyhy+ITT9UeSGW42nnGgUTYX99yUtWWm8LLIzSW3Z8M/Adq7FZOTnjZajWn5OueGc9M2F0l+bidYvdYXO8Z2zsL2Cp1O0KcJYis+OcfIu0+yq1WGZy4fDGfnqJq7Z8kUjo3tsQQQc7OFgLtO8ZK5RrQqR4omZc21SlLgmiprckxvUWk2iyxtfeuB6pZPALhEcrv4Z8O7VCtxk+4wPZ4zuinsKpd7I3jA4cUhl6ODj9N3aiQMthZOOkrMdjMqL3mDQ9dE9jvIYsO9KY+DyskmBCw4kyVwZ5FG0D+U88M/oQ70QyDgGc32+S7k5jxBavQfM3+4KIkgQ6qwZvMkuBFzDYIWOjogmkZ0vpwS5vQfRj7wiq+u75j5o47CZd5jTZ4yS57jKC0GDClstLconIv70TI7Feq1kAk6h+b0T1uUv6fiFU4OHw9EE9x1JPBfvsAS42AAGZO6yX4vYsc8LVs2HJ3k8IrSygGXcNRH2Di7t+nbk3N26nuQ7vqbdlYql/Mqay9Pv4/IE2jynj528NKagRE3mBYLOOThT4uuQMiQQN1ysW4vaFCooTks+nnpp+ctTapW9SpFyitPUbltPXQBzTiab4XDJ7HDIgg5tcDkWnxWjSqypPij9mUbi3hWjwT+6MfXbMfA7A8bjhcNHDs4d27z2qVeNVcUf7Hn6ttKi+CS+PX86A7mJmRbjgqkjRKQmUMbFdaPy3eHmuLc7P8Aw2A7OOf1Rz2E0u+OI9Ehl6Oxwtyz8e9EnqC1pqLaoZqxDYzqyxIEj64R8jnIZNSmPj4EmHNCw4vUlb39lwPGSqtbeGQDfG/+029Eupsx1LdEufHFNE4I1Xw/N5An0QoOb5+foCDVWDORMH39FwLJY3QIWGtkG04ukzLlLUz0/WPf6py2Kr3Y3oGZJU3qOoLQOiS2WY9SmpKZAr1ngWvPQPf6KxzKK2+IxpGEhrWglzrANGpNlXm0st7F2im0lFZb5G32BsJsA5yQgyWzd8LBvDT5lY9zcuq8R0j6+Z6GzslQXFLWXXp4ITbW2y6svHCS2m0dILh0/FsZ1bFxdq7dlmfOdp9qxt17OlrP/b9/Tn0N20s3U9+e3r9iuOINAa0AACwAyAA3ALx8pOTy3lm0kksIridJBIZqe2I25yImzJgOP6XgaP8AA3Gmx2Z2rK3/AJdTWHp5eHh8vGldWaq+9HvepqqWpgroSRci9nNOUkbxq1w+Fw+4O8FeypVcYnTf0ZgVaSmnCaMttLZroH2dm09V+49h4O7FsUqyqxyt+a/ORhVqEqMsPZ7P85/iAXs3f6JyZXlHOgPXNtE7w8wiT1F1Fimxbs/rWTJ7Fal3xyxtrDckZLyWMI44rqOSYuq9QrENjOr7gQ64TQP6RlGElliC5lgHvwQDUiVlwNHnsu0ji0j6goZaoOGVgyf/AIkg4wuHwNNUfB8x/scmLcXLugoGasmelqdAXCJalzG+/fvNC2OitMBkCTItUzOO18U5FPqO6AdEJNTctW690NaLBAPxgEqzkU6CKld6AdJSvmIjjbicTp6k7h2plSpGmuKT0EUKM6s1CC1Po+xNjR0kZe9wxBt3yHJrWjMgE9Vo47/sMC4uZV30XQ9XZ2ULaPWXN/svAQ7V2k6t6Iu2l4G4dUdrxq2Lg3V2/LJeX7T7XVLNKg/e5vp4Lx8eXntv2llxe/U25L6kmtXlG8mudsuHTxChAYtkjk5+nIbKBZwN+blaPglt9nDNp4i4Ot2b2nK1fDLWD5dPFfTmU7q0VZZWkvzc1WzdoQ1sRGGxGUkTuvG7gbfUOGR1C9nSqqSVSm9OTX5+hgVaW8KiM9tbZToHXvdhOTuBOgd2+f2WvRrqosczFuLd0Xnl1+oq2hH+W/u9QrEX7yKlWPuMS7PdZ6sT7pQovE0PLZKtk0caEXtRpi5IXVg0ViBn3HIAPWHemil3RpGUiRagy4FLLCPe/wDVQ6WsGiFjIowP4LtVTUt+6bKp1b/Uftb1V2O5QqbP86ArlYRnPJ3391Du2pcB+/kgHJYDYN6TMt0jNDUd6eijyHdCbNCTPcs0HiIYXZIEh7awDx0j55ObiFyfo0by47gmSqRpR45ldUp16ns6az+xutmbOgoIXOc8AAYpJXZaeQ4DzKw7i4lXll/BHpbW0hbQxHfm+pnNoVr61wL2llOCDHCcnSEaSTjcN7Y92rs8m+V7U7XxmjQfnL9l9fl1N+0stp1Pgvr9C9oXmDVFUm2w55jp43Tub1iCGxtPAyHK/YLrRj2c4wVS4koJ7Z1k/KK/cqu5zJxprif6fMnirbXwU/y4pL/92G32Q8NhnGZ+eI+mf3CzX3xH5v1IDbeBwbUxOhJyDyQ6InhjGh7wEb7O9pFztpqaW62kv9L3+AP8RwvFRcPjuvn9Rqs0tA8kT2vE0LsEzRYO1a5uuCUfEw/UaixWl2f2jO0l1i91+68Src20ay8eTNPsXbEdWxzXNwyNsJYHZlt9CD8bDucPsQQPa0a0asVUpPK/PkzBqUnFuE0I+UuyDFG9zc47eLew9nb7Otb1+NpPf1MW7tuCDa29DGUA6Xj6LSk9DCpr3kPmG+9VzRTyck3IkDLkLq0ad6sUzPud0L39Yd6chC2GbPfv6JDLUC0IBy3J3B98EIzKZNhQsNPKF34JvFL4R3GupZO7pj5XebAnxWqKlR6NlICeUksnSFCNFzR6fdAxy10CoyLHsBSpFmDRmRqE9FHkxzSPy7kqS1H0paB2z6V9Q/BGO925o4n0G9Lq1I0Y8Uv7j6NOdxLgh8X0/P1NvFDT0EDnucGtbYvkPWcdALDMknINHGwWLWqyqyzL7I9Fb28KEeGH3Zlquokq3iSZpZG03igO47pJrZOk4DRvac15LtTtbjzRoP3eb6+C8PXy337Sz4ffqb8l0+/oEALzppCXlLUOJipY3FrpyQXDVsbRd9u0j1Wr2ZSglO6qLKprRdZPYp3U23GlF4cufhzG1FRshYI42hrRoPU8T2rPr16leo6lR5bLNOnGnHhitC5JDIzQte0te0OaRm0i4I7kdOcoSUoPDXMGUVJYYj5K1YdzsLSXMjwGNx15uRuJrTfO7dFq9rUHHgrSWJSypL/3ReG/juVbSonxQWyxjyeqXwHpCyC4DVFOS5skbjHKy+CQZ2vq1w+Nh3tP2IBF6xv6lpPMdU911+/iV7i3jWjh78mabYO3G1IMcjQydo6cWrXN0xxk9dh+o0Pb7a3uKdxBVKb0/VeDMGrSlTlwy/uZzlFyWMLjNALs1czeztHFvl3abltd8S4Km/Xr9zzl72e6cva0lpzXT7egvp3g6W3X/wBVYkmIg4vYuc1cTCaFtfuVmmZ1yLphn4pyK65jKM+n2SZItU3ksahYyL6kwUI1PUsYgYyJLmhwQ5GcPgBVDen/AEH7uCZDdfnQRVXuv4fuDsGasMoR3JrgRM+/fcuBhI6rydMJ8ilS5FmGzb6GYDswnIqY0ZoOT2yZKp+FuTBbG/cBwHE9iRc3EaMcvfkh9nZzuJYWi5s+gPfT7PgueiwEDLpPkedA0DN7zuA+wCwKtWU25zf0S+h6qhQhSioU19W/qZaZ8tTIJqgWw/wYAbthByxOOj5SNXaC9m7yfI9qdrOtmlR0hzf+b7eHPn0N+0s/Z+/Pven3CQFgl8kAoQzvKxxhfDVgYhHjY4dkrbNN91nea2uyFGvCpaN44sNf6Xlr5ehQvG6co1lyyn8fuS2Rt2COngbNMA/mmXBxE5gWLrA2ytquXnZtxVuakqMPd4n0Xnj4naNzTjSgpy1wh4yoYWc4HAstixDMWGdxbVZLpTjP2bWJZxh9S4pxceJPQA2Zyjpp3YWSdLUNcC0utn0b65btVcueyrq3jxTjp1TzjzEUrulUeIvUV/7PmXilkt1pPsGgj+4rQ/4ilitCn0j6v7Ffs5e5KXVmme4DUgX0ubX7lgqLeyNDKR0hcOgtXS4sJDix7DeORvXY7iOI3EHIjIq3Z3lS1qccPiuTE1qMaseGX9jQ8neUHPHmZwGVDRew6krR/wASG/3bq3tFifb2t1TuqfHT+K5rz/Z8zArUZUZcMv7gm3eT9iZYG9r4x5sHp9OC2Le6/on8H9TGubLDdSmvNfT6CASAhXsame2mgCvVikZ90L5xmnIqoNgGaXMfRWuS8nT3rZLLOSQCENIsackLGRehPEhwM4gF5JcewD6Xd+yZHcr1G3F/nUraE5lRI8xvoo2SMdy9jQUDY6MU9CyQ2jef5XeSB7jlpBirkvsGSsly6MTT05Nw/lbxd5antXcXMaK8eg61snW8F1Pp9XVU+z4GixA6scbc5JXn4Wj4nHUk5AXJIAWFVq5zUqPzfQ9HRoqKVOmvgZY85NJz9QQZMwxgN44Wn4WcXH4n6nsFgvG9p9qSuXwQ0h6+L/ZG9a2ipLilrL08gkBYxdJBQhnKrbdT+LdTwwMcGgElxIu2wJdi0AubaFbdHs+1/g1cVqjWXjRZ1y9Mc9s8ijO4q+2dOEduoTXbQY+J8NSwwOe1zRjtgJsbYJB0TnnY2PYk29rUp1o1rd+0UWn7u6847r9V4h1KsZQcKi4c9dvg9v3FWxqGjrYoBIbSxMaxzA4Nc4NFhcalu+4zFyLrQva97YVqvB3JNtPGUs+j5a+eCrQp0LiEOLvJYx5fsNNq7ejpJIYBGLEC9sgxhOEYRvzBy4BZ9p2bVvaVSu5arPjl7vJZrXMaEo00vsi2qhoqRxmcxjZDcgC5cdxwM0bfeQBrmgpTv76CoxbcV8vi+fk8+B2caFBubST/ADZC/ky+QUrGxNDB0nPmkyY25J6Dci8gWFzZvadFd7UjTldylUfE9Eox3eFzfLL5avwW4m1clRSisc23t8OvoDbYgpqiMCPnJpC9g50NkdliAfZ4bgaLXNhYJtnUubao3U4YQw/dzFctNM8TecavLBrRpVY+7mTytcN+eu37GwsvNGmRXSA9XSiQC5ILSHMe02exw0cw7j/porFtdVLepx03r+j8GLq0o1I8Mh5ye5QF7hT1NhN8DxkycDUt/S8DVniMtPb2V7Tu4cUd+a6fbxMC4t5UZYe3JnuUGwMd5IR09XM3O33H83n57NvdcPuz29DHu7PizOC16dfuYesfkRw95rYpnnLh6YApimoqrcPhOQ7kuRZpvQuP7oB7O2y9PBc5hYzEsagY1E/ohD1AZwcTu5vm9Np4yV6+UtCoN/dNyVcE2jcuMKK5F4y8N6AetNQ7Y+x31d9Ww6Odvdxazt7dyr3NxGisby9PMtWdtO4edoevgjWV9dBQQsY1mfVhgZ1nnU2voN7nnS9zmc8GtWUU6lR6c3+eh6SlSziEEZdkb5JDPO4OmIsLXwRM15uIHQcTq4i53AeM7R7TndPhWkFsuvi/zQ3ra1VFZer6/QKAWUWzqhDoXCANbseOV4lJe2QCwex5a63A7iO8K5QvqtKm6Sw4vXDWVkTOhGcuLVPqngk3Z772dO6SM9aORkTgRwuGt+91x3VPGY01GXJxclj4Nv8AYnspc5ZXRpfYyc+xcFY6Mc2HOjc+JrQcF8wGkOJLTYONwcjYi2i9LTv+OxjUfE0pJSb3xzaxutVutVlPqZjt+Gu4rG2V08vzzLW7fq4wGS0oe4ADE5j8Rtpc6OzzuEt9mWVR8dKthPXCksa9Ogaua8VicMvyYmrqqeWV5kBDnhuJuB2TAQ4DDrhuAe1alvQtqVGKptNJvDyt9Vvtnl4FSpOrObcue+nL6G22fSRTtD3zCptazRYRN4WiGVx/Nc9y8nc1qtvJwhD2fj/U/wDV/wDnC8zWpwhUXFKXF6fL6jiyyy2cKhDi6Q4oQHrKVsjcLhlkQQSHNcMw5rhm1wOYI0T7e4nQmqlN4aAqU41I8MloNuT233Bzaeqd0zlFPkGzfyuAybL2aO1G8D21jf07uGVpJbr914enMwLi2lRfhyZPlVyb58GSLKXeNBJ38Hdv14jctLz2T4Z7en2MPtDs9V1xw73r9/H5nzuQEEtcCCDYg5EEbiFtxknqjy8oOLwxnA3IHsS5PUs0o6JlxagyPwcb45/bVRkiTiOSGQcNiWE8SuZQWGCVBN3f0j7E+qKnjIu4b4fj+xHBkUzIjh0JA2/ftXNzqwtRrsHYrqp2J1xCD4vtub2cT66Vbm5VFcMe96F2zs5XMuOekPX7eP4tPtrbEdGxkbGB0rhaGBuVwPicfgjG93gLkgLBr1o04urVenX83Z6alScmoU0ZmCB5e6WZ/OTP6z7Wa0ahkbfhYOGp1NyvFdodoTu59IrZfu/E37a2jRj482FBZxZOrhDqhDq4QF2jXthaCQXOc4NYwWxOcTYAXy8VZtraVeTS0SWW3skhVWqqay/JLqAVk9WWuceapmAEueSZXgdgAw+GauUKdkpqK4qknskuFfUTOVbDbxFdd39BbS7GM9iGuYzEHGeTOplI0Lf+U3h3BX6vaCtsptSljChH/Dj5/wCZ9fiIhb+012W+X3n5dENZdlVHVbXShm8FrC+3ZIAD4rOhe23elbxz5vH/AMdUWHQqbKo8eSz8yyg2DDE4PbjMgNzIXuLnXFiHbiPBBX7Tr1ounLCj/lSWF5c/1Cp20IPiWc9clFdSxY//ADEbAHHoVDAWEEnJr3A3aeBvY9hyLaFaqoZt5PTeD1+KWzXVYyvFagVIQ4v5i8mtPg/zDAKqaWjqIY2yvljlIGGQ4nC7g0kOtfeD9VcpQo31rUqygoyjrmOiemdUJlKdCrGKbafXU1BXnjROKEPLpDihCiqpmyNLHi7Tu8iDuO+40TaVWdKanB4aBlBTXDJaDDYW33RObT1TrgkNhqD8R3RzHc/g7R3Ydfa9n9owu44ek1uv3X5oYNzaui8ru/m4Xyq5MtqRjjs2YDXQPA3O7eB9jdtbp0nh930MW9sY11xLSXr5mSijc0YXAhzci06gharknqtjEhBxXC1qjr1EdeToFtFwJabHmrjIiaEYBSOzd83+Bv7plNaiK70OYt9/e5HgTnmNuT+wHVJxyXEIOQ0L7bhwb2+A4irdXape7DvehdsrCVw+OppD1+xpNubbbShsMLGvnLfy4hk1jRljkt1WD6nQb7efubmFCDqVX9W/qeoo0XNqEF9EZulpiHOkkeZJX2L5DkTbRrR8LBuaMh3kk+Jvr6pdTzLRLZdPv4m/Qt40Y4W/NhSojzq4Q6oQ6oQ6Fwgp5Q7EFU1vTLHsvhda4ztcEXHAZrS7O7RdnJ+7lPdeRWubdVktcNFjdnSSFpqJGuayxEbAQxzh8UmIkuzzAyHegd1Tppq3i03zby0uixt57+R32UpNe0ecclt5sZ3VAsHrqEOXUIckYHAtcAQRYg5gg7iF2MnFqUXho40msMXUmwYI5Oda12ICzQ5znBnyA6anu3K9W7SuKtL2UmsPfCSb88CIW1OMuJb+nkMiqBYOKEPLpDihDihCqoga9pY9oc1wsQcwR2plOpKnJSi8NcwZRUlh7BGxNuupi2CpcXQkgRVDjcsJyEdQeG5sh7nZ5n2fZvacbpcEtJ+viv3Xy02w7q0dJ8Ue76D7bWx2zDEMpAMjuP8AK799y3KFw6bw9vzYyLm1VVZWkvzR/mhjZoCHFrmkOacwexasZJrKejMWUGniS1RDDkizqcxoRausFaMtQDRdJv8AmPk0JtPmVa/Ib8mNjCoJfJ/CYbW/Wdbdwvn3qveXLpLhj3n+hZ7Os1XfHPur9fsaPlLto0rI44WB00pLYgf4bA0Xc99vhaNw1yGWo89cXMKEHOfn+ebPU0qMqjUYmco6XBic5xfI84pJHdZ7uJ4DcGjIDILxF5eVLmpxz+C5I36NCNGPDH+4UqY48oQ6uEO2UIdsuEPWXW86nDq4dOqEOKEPWUIesoQ9ZQh5Qh5QhxQh6y6Q5ZQhxQh5dIVyxhwLXAEEWIOYIOoIRRk4vKepxpNYZbye2s+mljppCXwyHDC8m7on2JETic3NIBwnUWsb5W9j2b2l/ER4aneX68s/PCfnnyxLu09m8x2f6DzbNIydrywjnY8suIGLA7wOXC63ba44JYzpzMi6tuOGUteX0MhE4FtxvWw9GYkXmOURtmV3IONTv0XAhVI64/qf/cQn01qyjXei+PqMOTe3I48VNUj8iU9a5AY42BxEZhpsM9x7CSKN/buf8yO6NLsm7UF7KezNpyi2C2piYGO5uWI4oZNQ02thcPiY4ZELDq0YVYuM1lNYPSQqSg8xMvR1JJdHIzm5ozaSM52O5zT8TDqHb++4Xib+xna1OF6p7Pr9+q/Y3re4jWjlb80FqgWDqhDoC4QzG0dt1Es7qeiAu2+OQ2IBGRtfIAHLQknQLetuz7ejQVxePfaP5r6JczPqXFSdT2dHluyDZ9pU7mmVv4hhOYjFyO6zQQe8WRun2XdQfs37OS/zPHq2vk8nFK6pNcS4l4f2Qbyi2tJFJTNjyErrODm52xRjQ5tNnFVezrKlWp1nU3itMPwl89htzXlCUFHm/oWcsNqSU0TXxWxF9sxcWwuPmAg7Gs6d3WlGpnCWdPNHb2vKjBOPU5VbVlbXRU4w4HsBdl0r2kORv/KF2jZUp2FS4eeJPC6f0/VnJ15K4jT5NfX6DPateynjMj9BoBq4nQBUbS1nc1VSh/ZdSxVqxpQcpGdh2ntKYc5FCwMObQbXI7MTgT35XW3Oz7LoS9lVqNy5+HyTx+pRjWuqi4oRWPzxGnJ7bn4gujkbgmZ1m55gGxIBzFjqO0Kh2j2d/DJVKb4oS2f5+jLFvc+1zGSxJchbFtitllmZCyFwic4dK4NsTgM8QBOSuy7PsKNGnUrSkuNJ6YfJN8vEQrivOcowS0f5zGGyNuGaObEzBLCDibqLgOt92kEKnedmqhVp8MswnjD58vqOo3PtIyysNAI5RS/gvxGFmPnMFrOw27sV7+Kuf8oo/wAd/D5eOHPLPoJ/i5+w9phZzgcbG2o2oh5wWDhk9vBwHkdQsy+spWtf2b2ez6r69S1QrqrDiXxE8HKSV1G+oLGY2yBtrOw2ODPW9+kd606nZFKN9G24nhxznTPPw8CrG8m6Dq4WU8ehds3aFdIY3Op4xE7CS4EXwOzuBjvp2JNza9n0lOMaknNZWMc1y7v7h0qtxNpuKw/T5j8rFLxxQhVUTNY0ucQ1rRck5AAbymU4SnJRistgykorLCeTWxnTyMq52lrGXNPCbh2Ytz0o3G3VbuBuczYe17P7Ojaw97WT38OeF+aswrq6dWXu7II5bco2wNMEWc8g3fA05F7u22g8dy2raj7SeeSMm8uVSpvG72M1s6MhoB3bvr+61pyyzEpQaSCJW5riYclqQ5vv+pXeIHhFTB0QO1/97k+PNlGqtkU1NNcbkW4vDjqh9yO5UGAimqXflaRyH/h8GPP6OB3d2mTd2n9cDf7P7QUl7OZreUewRUAPjcGVDAebk3EHMxyAdZh+xzCyK9CFeDp1FlP8yvE3KdSVOXFEzFHVFxcx7THKw2kjOrTuIPxNOocMiF4i+sZ2tThltyfX79Ub9CvGtHK+KCwqQ8k1CyGP5IztgqKiGUhr3OFicsVi7K/aCCON16btenK4t6ValrFLXHLOPph9DMs5KnVnCWjyaat2tBCQJJWtJ0Gp+g0WFQsrium6cG1+dS9OtThpJmc5cNL5qRrThLnEB2d2lzowDxy1W32FJQo15SWUlt1wpaFG/TlOml+aoXcqtlTQxsMtS6YF1g12LI4Tnm493ir3ZN5Qr1JKnSUGlusa67bIRd0akIrinnX85jiv/wB7Q/8AT/wyrNt9Oxqn/d+8SzU/62Pl9Sz/AGgQuNO0gZNfn2XaQD9TbxQ/8O1IxuJJ7uOnzT/PI72jFukmuTHuzayOWJr4yMNh/TYaHhZY91QqUarhUWufn4/EuUqkZwUo7GaoZRNtRz4s2NacTho6zMN77+kR34VvV4Oh2QoVd29F01z6epQptTu3KOyQtp62eGStlhDTaTp4gSQDJIARnuPHj2K/Ut6FenbUq2dY6YeNVGOjERqVKcqs4ddfmx7sGgDKeaYyCR8zHOLhpo4277k30+yyO0LpzuqdBR4YwaSXxX6Yxgt29LhpynnLlqIQf/Sz/wBf0C2X/wCb/wCgp/8Ao/iHTRmidHOwXhmY0SNG5xbqPuR/UN6qQnHtCM7eb/mQk3F9Vn8T+D5DmnbtVF3WlkBov91zf9Zv/wCStVn/AOL0/wDsf/2Ew/6OXn9BzsSkrMEDvxDOawxnBhF8Fh0b4dbZarKv69hx1Y+yfHmWudM9d+vgW7eFfhi+JcOmmOXyNIVgmgVTStaC5xAaBck5AAaklHCEpyUYrLZxtJZZdsDYjqlzaioaRC0h0MLhm8jMTTA7t7WHvO4D2nZvZ0bWPFLWb/TwX7v9jCu7p1nhd31D+WXKltI3BHZ1Q8dFuoaP1v7OA3911tUaLqvHIyrm5jQjl7mE2ZROJdLK4ukebuccySeK1lGMFwxMTMqjc5bjwZaIRpAlEA9zt+9QLInGg8fu4qzDYz63eXkTABXRawwaopcQ0UYOHuh/yP5UmAimqXfl6RyH4ODHn9PA7u7TKu7THvwN7s+/4v5dTfkarlHsEVAEkZDKhgPNybiNTHIB1mH6g5jtyK9CnXpunUWnp4o3KVSVOXFEzNHVFxcx7SyVhtJGdWnd8zTqHDIheIvbKpaz4Zbcn1+/VG/QrxrRyvkFhUR4u2vsKCpzkBDgLB7TZ1uB3HxV6z7Rr2ulN6dHsIrW1Or3lr1BdmclKaFweA57hmMZFgeIAAF+9Pue2rmvFweEnvj6tsXSsqVN5WvmHV+yo5pI5Hl2KIgtsQBcODsxbPMBVbe9qUKc6ccYlo/lj9xtShGclJ7o9tnZUdS1rZC4BpuMJAztbO4Klle1LSTlTS1WNSVqEaqSkDbX5ORVEnOufI11gOiWgWF+IPFPtO1a1tT9nFRaznXP1F1rSFWXE28+ARszY7IY3x4nSNebkSWORAFtNMkm6vqlepGphRa/y6c85DpUIwi45yn1FU3ImAuu18jQfh6J8ASL/W60Yf8AENwo4lGLfXX89CtLs6m3o2h3svZsVO3DE219Sc3OPaVlXd5Vup8VV+S5LyLdKjCksRQPQbEjidMblwm6zXWtmXEgWGnSKdcdo1K0aawlwbNfD6AU7eMHJ78W/wCv1ObL2MII3xNkc5j75Ot0bixsR7yXbvtB3FSNVxSkunPHUlK3VOLim8MHHJpn4b8PzjsOPHisL3tpZP8A+bz/AIr+J4VnGMC/4OPsvZZeM5GU9Ex8PMvzbhDTxyAAI4HIFUIXE4V/bQ0ec/YsSpqUOB7YFcPJpraZ9PzjrPeHYrC4thyt/T91fn2vOV1G54VlLGM+f1K6s4qk6ed3n0+hXS8nZI3MLayXC0t6BxYS1pHRtjsBbLRHW7VpVYyToRy09dM5fPY5C0lBrE3hcvxjyaUNBc4gAC5JyAA1JKyIQcmoxWWy42ksst2DsY1RbPO0iAEGGFwsZSMxLKD8O9rD3ncF7Tszs1WseOes3+ngv3f48O7unVfDHu+oTy95aMoGYW2fUvHQj3NH65LbuA+K3eRsQg5MzqlRQR895NRPmLp5nF8j3EucdScvpuAGgC16ceCCSMGrL2lZtmlAt3IsEzg5j/yXcHOLBwaqcjnM7iUwdyKRo3uB+qsw2Zn1tZL4Fg08SoczpnzJtGS4w47FFbSBw8PVcT5EnDGqHHJTlZ+GLaaqd+USGxSn4DuY8/p4Hd3aZV5bKPvxNvs69dT+XPdGs5SbB/EASRkMqGDoSbnDUxygasP1BzHbk3FCnXpunUWnp4o2qVWVKXFEzVHVF2Jr2lkrDaSM9Zh9WnUOGRC8Re2U7Wpwy25Pr+c0egoV41Y5QUCqQ49dQh5Qh66hDt1CHlwh1Qh5QhxQh5Qh666Q5dQh66hCEsgaCSQABck5AAaklFGLk8Lc43hZZPYOyDVls8zSKYEGKIixmIzEsgPwb2tOupysF7LszsxW0eOfff6eHn1fw88O7u3VfDHu+ow5ccrmUMdm2fUPH5bNwGmOT+XgN5HeRt06bmzMrVVTXifDKl8k0pklcXvebucdSfe7cr8KaTwjLnWbTbNzsFmGIW4m/wBAr2FjBlxk22/EatdlZC0WE9DjiVDjydauMJHMfuy7g5xCuM9FnyN/tCfHYo1XieCwFdBTZax3vv8AYCBobGRK+drduimNMhZ1wJuWNODCOOL7WKRUWYlmk1GaYx/2bcvTHhpKx35eQimcepwZIf08Du000yKtLGqN2jXT0Z9C5SbA/EWliIZUMHQeeq5uvNy21Yfq05jeDRuLeFxTdOotPTxRepVZUpcUTM0dVixNc0skYbSRu6zHeoOocMiF4i9sqlrU4Zbcn1/OaN+hXjVjlBSpjjyhDqhDyhDqhDyhDyhDyhDihDyhDihCMjwASTYDMk6ADiijFt4RxvB3YWyDWkTStIpQbxxnI1BGkjx/yt4b8Wpytf2PZnZitl7Sp3/9v36/IxLu79o+GPd9Rvyx5VR0Me50zh+XH/ifwaPvoOzbp03N4RmVqsaccs+L1Ekk8jpZXFz3m7nHyHADQDdZalOkorCMKtXcnlk2U/SCco6lZ1PdZrNk5MI7fROlyE0Xo0GB3vuQlhMlZCFjKOAWt9FMkSxgnzI4BDxMP2aFLT1bbmt8grUF7pn1nmo8E7ZKA4eC2P378ELGQ00LGH0XGHHXUC5TZwgfzehSsD28YMQymuXeCr8GpYdXCR9F/wBn/LQxYaWqd+XpFKT1ODHn9PA7tNNKVe3x70TRtbtS92Rt+UmwPxFpYiGVDBZjz1Xt15uW2rDx1acxvBzbi3p3FNwmtPTxRqUqsqUuKJmqOqx4muaWSMOGSN3WY71B1DhkRmvEXlnO1qcMtuT6/nNG/RrRqx4ohSqDjyhDq4Q9dQh5Qh5Qh66hDihDy6Qi94AuTYDfu8V1RbeEcZzYeyTXESygikBuxhy/EkaOcP8AlcB8epy19h2X2Yrde0qd/wD2/cxbu79p7kNvX7DrlfypjoY9zpnD8uP7YncGj76Ds3KdNzeEZdatGmss+NzSyVEjpZnFz3G5J8gNwG4LUp01FYRg167nLLC4qZWUijJsubDmETWotPQbbP8AiCOWyJSxxMNabpb0LUXlFrf2QMctCRKEPOhT+LZxRcEhXt4dRdax+isx7qKE/wDEZ0u95ruDjkXMO9C0Mi+ZNhHl5LjCi1kG5Qfw2/MfJLW4+b91GZpouk7w9VxR1BqS0RKpprhclDQ5TqYZsuQPLQxYaWqd0MhFKfg4Mef08Du7tMy4t8e9E3bS7UvckbXlLsDn7SxEMqGCzXnqvbrzcttWncdWnMbwcu4tqdxTcJr7eKNWlVlSlxRM1R1ePE1zSyRhwyRu6zHcDxG8EZEZrxF5Z1LapwS+D6m/RrRqx4ohV1UHHlCHlCHFCHrqEPKEPXUIRe8AXOQRJNvCIR2Lsn8eRJICKMG7WnI1JG93/s9nx/Lr6/svsz+HXtaq9/kv8v39DEvLv2nuQ29fsaDlZykjoYr2DpHD8uPjbebaNH+QW7TpSqPCMqtXjSjlnxaaaWoldNM4ue43JP2A4AaALUpUlFYRg3Fw5vLGdDTJz0K8FxMNNLbMfRHGXJgVKbWqONZ5rr3FxWUy6jPScmtaCoPEmHRuSpItwZcwpbHxepJ4QoY1khzQXeIDgQslF3HgrcdjNnrNnSoRlzBu3oGNiuTJkeimQmuYNt7qNz3nyS47jKvdQjo2Zu8EaQmo9EGSQqAPQX1VLdBKI2nVwbDkHyzMRbS1TuhpHKfg4Mef08Du7tMq5tsPiib9necS4JGy5S7A5+0sJDKhgs1x6sjdealtq07jq05jeDl3NtTuKbhNfbxRrUqsqUuKJmaKrx4gWlkjDhkjd1mO4HiN4IyIzC8TeWdS2qcE/g+pv0a0aseKIVdVBx5Qh66hD11CHLqEIveBqbLqWSENi7JNeRJICKMHot0NURvPCEf/AD+XX13ZfZnsMVaq97kun39DGvLzj9yG3r9jScp+UUVDECQHSOyiiGRcR/awbz4Ldp05VJYRk1q0aUeKR8l2jNLO90szsUjteA4Bo3AbgtunRjCGEeZr3Mqk3JnaWl7EWiF4ch1TQ2S2y1BYLDmbW0t97oktMgSabwUOzv74o8bFfOclNIeknvulWGkg9h8UmRcgXRoJD4blmJLwNySUOieR2Z71eS0MiT95nBp3KHN0ENP+f0S2WEyYdf8AdcwdzkE251WePouR3YVXZCujHWRCZjbmcgl5HOGUgWogRJiZRxqKqumuuSjkOlUwbXkNyuMeGnqXdDSOU/DwY8/p4Hd3aZtzaYXHD4o3LO+Uvcn8GanlPyfM9poCGVLBZrj1JG681LbVvB2rTmN4OPc21O4p8E/7eKNqlVlSlxRMzQ1uPEC0skYcMkTuvG7g7jxBGRFiF4q7tJ21Tgn8HyaPQUa0aseKIXdVBx66hDl1CEXvsupZOFexdlHaBxvBFGDkNDVEeUIP/f8ALr6zsvsz2S9rVXvcl0+/oY15ecfuQ269fsanlLt+KhhxEAuOUUQyxEf2tGVzu77Bb1Om6ksIya1WNKPFI+Z08UtRK6oqDie76ADRrBuA3BbFOnGnHhR5+rVnXlxS2K65nTPePJWVsUKnfYbBFlkksuRWmgZCxAxsUQfH08XZa3imJ+7gVOPv8QK45uCZjYqcWskD0x6ac9ivHdB8RSZFumXRuzQS2HwepZwQDdckMJ4j6LuUcxLqLXalW1sZj1bOhcOlre737shGJYLGeq4w4ge2Dkz+r0C5FakqPRfEB2eOl4rr2A3kh4B77kkuFckWS6mKlDQWVEaetSnqmUOhBsiUSKbWTX8jeVJiLaapd+XpFKfg4Mef08Du000xbu04ffgeh7P7QVRKnPfqaLlTydM9p4CGVLBZrj1JW681NbVvB2rTmN4OPc20LinwT/sbtGtKlLiiZihrecxAtLJGHDJE7rxv4O48QRkRYheLurSdvPgn8H1PQUa0aseKIXdVcDTjnWXUiFWxdlHaDsb7iiae0GqI3DhCDqfj0019V2Z2Z7LFWqve5Lp9/Qxry84/chtzfX7Gq5SbfioYQ5wu49GKJuWIjcP0tGVzu77Bb9OnKpLCMitVjSjxSPmkYlrJTPObuOg0a0bmtG4Ba9OnGjHCMCrVlczy9h6yIAWCJPUJxWMCOv8A4h+YeQVhd0zqj9/4jGn0SGXobF8JXGgoMhMMwUcQKiy8gE2p7vVOWyKE9JPyBYesnchC5DBht+yTItQeCUWbgQckEtI4GQ1mmgxILuhG44e/qu6nMoT31V4x09yxqEYtybtCNdVxHXtgui8kLHQA9tHq+P3suROVnsB7PGfiilsLXeQ6hBsL5pD3LkU+FZOn1XQWxdUhWIlCpo8FTm9XwRxADKqjD26Zqu2W1DTK3HnI3lQYiKWpd0dIpTu4MeeHA+HBZV3a8Pvw2NywvuP+XU3H3Knk4ZyJ4CGVTBYOPUlbrzU1t3B2rTnxByLm2hcQ4J/2NujWlSlxRMnS7Ta7GH/lyR5SxvID4iP1dm8O0IzC8fc2VWhPhkt9n18vob9G4hUjxJ+fgE7F2U7aLsTrtoge0GqI3N3iHifi0GV1u9mdmey/m1V73JdPv6eZmXl5x+5Dbr1+3qbHb22YaKHG8DLoxxtsC4gZNaNwHHQBb0IObwjKqVI048Uj5djmrJjPObk6D4WN3NaOHmtelSVKOh56tXlcVNdhzBYCwGht3b80xxORljRdS0Oz7P8ANdxoTizIS7U/iH+nyCbDYpV+/wDIMpZMjlkNO1BJbFinPRhjNNEDHx2IORIXIXzanuT1sjPqP3n5AcR6SbyFchjENUmRZpplsGVkueo+loEO9+SUi0ztlMkwJt6vGRzJ+/f0QhPBYzT3uXGHHGCbdfE/dc5BJYllgm2NW9x81yIVbkCUAz8UT2Ff1Iet0Crl7kS3Lpx4xgWVOqsx2M2p3iuT4fBFEFjnDlkqjZppaZQDtGiDxoO3tUT5MXUg+9Hcd8juVRYW01U7LSKU7uDJD5O8Cs26teD34bGxYX6qLgnuPeVOxKKR0ctTS887E2MFrC51icsdiLsHb6rMmlzz8G/2NmEmtFj4h+3NsQ0UON9gB0Y422BcQMmsG4fYBOhByfDETUqRhHikfLJqiaumM0/c1g6rG/pb6netijRVKPieer3Erifgh1DDhAsmZB4cE25aItwdtjgfZdxk5xYFO1R+Ye5vkmU9ircL3wui6ufuyCe4+j3dQ0C9ksfjJCdFECoAVBz8Cnx2KFZ+8AxHphO5CuQcbnIdnse9yVpux2r91BUe5JkW4aYLi4Ze+1KwP4loSxDiPspjwC4vEUAdiuNmUovoeJzHh5KI49GiwFcDLGHO/sZLjDi9cgm2dW93quQO1t0DUHr+yKQrOJJjsaD3uSC7yRJwURJIW1KswM2ruVy/D4IkCxw1+QzVRrU04y0RKy4EK9o0OIaX49qYmnoytOEovMQrZ/K+tp4+aGCQDJjpA4uaOBIIxDvz7VRq9npyzF4NGj2u1HE1kU1756qdslQ7E7CbWFmtbduTRuCdRoRprCK9e6qV99hzRRhosmSRynhIukkAzUjHkSc0tSBkz8EfCA56nnOUS0ON4Ys2qen4BHDYRX73wDKI5Jcx9BvAb79+96WWCuRw3FGkBKSFs5zy3j0ViK0M2q05ZQIzrBMB5DNoSGWYosb7/wAkDHROtZr2oWw1Hctu7sQ4Qz3gGHUjsViWxSpPVoHdkT3pi2ESb4mWx+/t+6Fhxzgtgbmhk9BlJagu2esO71XIBVlqgWiOYtxRvYV/Uh5i99qrpF1s6TxXUcb6i6pGasQ2M6r3iE3w+CKIL3GEr7N7/TVV0tS5OSUNCyFvRA8f3QyeuRtOOIpFjm9nBcTDayDGEE5hE5aCfZpy1IzR2cPkfb6xrkXlhzWIkIn+/BNaKsJlwfr3FDgYpnnnI9yi3OyejPD3+y6cSeQDanW/pCkAa3eXkF0OnigmNobB7SllpFVSUcBVZ6C6YZ/VWI7GdUWoI3rBGcWwyYkMswTLG7vfvehY2OS4BKLC2I+KLIOAOm63vinT2KVHvlD+sffFMWwmXeZZFp4eoQvcOO351CIPRyGQ6n9QHbPWHy+pUhsSr3geg6w7z6IpbC/6kOxu97wq/UudPzoTdooiS2F9VqVYgZ9XvFUurfBEgeYZ8P8AUfNK5/Af/T8QuTTw/dJW5cl3Se/6qcguZS7Ue9xXeQp7o9U9Zvyv/uYhhuHW7ovPW8Fb5GY+8Xu1Pj5IVsMe7LJPf0QoZP8APkdb+/qoEvz9QLa3WHyjzKkAa/eXkEUOg70Exlv3Rh780otlc2nijjuLnsK5P3VpGVIGHWHeu8xi7v54DCDQ+Poly5DKWz/OhaPRLY5bF7NUuWxZieXCH//Z"/>
          <p:cNvSpPr>
            <a:spLocks noChangeAspect="1" noChangeArrowheads="1"/>
          </p:cNvSpPr>
          <p:nvPr/>
        </p:nvSpPr>
        <p:spPr bwMode="auto">
          <a:xfrm>
            <a:off x="155575" y="-144456"/>
            <a:ext cx="304800" cy="304801"/>
          </a:xfrm>
          <a:prstGeom prst="rect">
            <a:avLst/>
          </a:prstGeom>
          <a:noFill/>
        </p:spPr>
        <p:txBody>
          <a:bodyPr vert="horz" wrap="square" lIns="91407" tIns="45704" rIns="91407" bIns="45704" numCol="1" anchor="t" anchorCtr="0" compatLnSpc="1">
            <a:prstTxWarp prst="textNoShape">
              <a:avLst/>
            </a:prstTxWarp>
          </a:bodyPr>
          <a:lstStyle/>
          <a:p>
            <a:endParaRPr lang="en-US"/>
          </a:p>
        </p:txBody>
      </p:sp>
      <p:sp>
        <p:nvSpPr>
          <p:cNvPr id="19462" name="AutoShape 6" descr="data:image/jpeg;base64,/9j/4AAQSkZJRgABAQAAAQABAAD/2wCEAAkGBxISEhUTEhIVFhUXGBcaFxUYGBUXFRcXFhcXGBgYFRcYHSggGB0oHRoXITEhJSkrLi4uGB8zODMtNygtLisBCgoKDg0OGxAQGy0lICYtLS8wLS0tLS0tLS8tLS0tLS0tLS0tLS0tLS0tLS0tLy0tLS0tLS0tLS0tLS0tLS0tLf/AABEIAOEA4QMBEQACEQEDEQH/xAAbAAACAwEBAQAAAAAAAAAAAAAEBQIDBgEAB//EAEUQAAEDAgMDCgQEBAMGBwAAAAEAAgMEERIhMQVBUQYTIjJhcYGxwfBCcpGhFCNS0TNigrLC4fEHNUNTc5IVJCVjorPD/8QAGgEAAgMBAQAAAAAAAAAAAAAAAgMABAUBBv/EAD8RAAIBAwIDBQcCBAQEBwAAAAABAgMEESExEkFRBTJhcbETIoGR0eHwocEUI0LxM1KCsgYVNHIlNURiksLS/9oADAMBAAIRAxEAPwCqpNmuNvhPdovR8jyDWpVILEhMjsitU77PA/RdwTJJq4dWoTTpcixSFG0v4j+9FDYCp32F0C5MGjuNAkl0okvfsTIiJ5yASjJ3enrco4CKfqjwQy3HQCXDtSkWGiZGneuB40LYkLGQAnfFl8X+FqZEr1SAd5pmCunkkuBeB1cO7EdoD8vxHkUC7w2f+HnyBdmnNFPYVS741j107EpluO5GXgiiDU6CyQZlWFsZstyqm6xRPYJ8g3TMdnmEsbtqi1iBjoHs7ZdinMmuMIqrW9Q8JG/cFvqlvdDkvdZ7GO37/snYZU4kTqR0XdoP3ySmW0tQaQ9I95VhLQz5PMmeUIWsA9+80LGRSwWUUWG4uSSb/wCiXJvmPpJZwtxVtD+I/vKOOwuffYdQ9+9BM7R8RiwlLLSyVyI0KntkXy9U96etyj9Qmlb0QgnuOpLTISBcfRL2LCWUWBCM0OB+veu4Jx4A5HDp9rh/a1MgirWksfEgwo2JiyzCffvtQjMM6uHT20P4R7x6oF3hs/8ADAtnDP6o57CaSzMbRacUll2GqyemGS7EGpsK5hmrK2M2e5RT9dE9jvJDD90od4E2iyFjI6ElwPyKdoHoD54v/tb+6CQ2PPyLeaR8Qr2ZXU6eLR9XALgT0eQQnPxVgz3uTac1xoJPUuYMkD3GxWhdTHpWQz2G0n72BNW9d3zHzRR2Fy7zGFE3RDJhUVkZN+1vukltfoVvNwezJGhUnlMWydU/N6Kwtyhy+ITT9UeSGW42nnGgUTYX99yUtWWm8LLIzSW3Z8M/Adq7FZOTnjZajWn5OueGc9M2F0l+bidYvdYXO8Z2zsL2Cp1O0KcJYis+OcfIu0+yq1WGZy4fDGfnqJq7Z8kUjo3tsQQQc7OFgLtO8ZK5RrQqR4omZc21SlLgmiprckxvUWk2iyxtfeuB6pZPALhEcrv4Z8O7VCtxk+4wPZ4zuinsKpd7I3jA4cUhl6ODj9N3aiQMthZOOkrMdjMqL3mDQ9dE9jvIYsO9KY+DyskmBCw4kyVwZ5FG0D+U88M/oQ70QyDgGc32+S7k5jxBavQfM3+4KIkgQ6qwZvMkuBFzDYIWOjogmkZ0vpwS5vQfRj7wiq+u75j5o47CZd5jTZ4yS57jKC0GDClstLconIv70TI7Feq1kAk6h+b0T1uUv6fiFU4OHw9EE9x1JPBfvsAS42AAGZO6yX4vYsc8LVs2HJ3k8IrSygGXcNRH2Di7t+nbk3N26nuQ7vqbdlYql/Mqay9Pv4/IE2jynj528NKagRE3mBYLOOThT4uuQMiQQN1ysW4vaFCooTks+nnpp+ctTapW9SpFyitPUbltPXQBzTiab4XDJ7HDIgg5tcDkWnxWjSqypPij9mUbi3hWjwT+6MfXbMfA7A8bjhcNHDs4d27z2qVeNVcUf7Hn6ttKi+CS+PX86A7mJmRbjgqkjRKQmUMbFdaPy3eHmuLc7P8Aw2A7OOf1Rz2E0u+OI9Ehl6Oxwtyz8e9EnqC1pqLaoZqxDYzqyxIEj64R8jnIZNSmPj4EmHNCw4vUlb39lwPGSqtbeGQDfG/+029Eupsx1LdEufHFNE4I1Xw/N5An0QoOb5+foCDVWDORMH39FwLJY3QIWGtkG04ukzLlLUz0/WPf6py2Kr3Y3oGZJU3qOoLQOiS2WY9SmpKZAr1ngWvPQPf6KxzKK2+IxpGEhrWglzrANGpNlXm0st7F2im0lFZb5G32BsJsA5yQgyWzd8LBvDT5lY9zcuq8R0j6+Z6GzslQXFLWXXp4ITbW2y6svHCS2m0dILh0/FsZ1bFxdq7dlmfOdp9qxt17OlrP/b9/Tn0N20s3U9+e3r9iuOINAa0AACwAyAA3ALx8pOTy3lm0kksIridJBIZqe2I25yImzJgOP6XgaP8AA3Gmx2Z2rK3/AJdTWHp5eHh8vGldWaq+9HvepqqWpgroSRci9nNOUkbxq1w+Fw+4O8FeypVcYnTf0ZgVaSmnCaMttLZroH2dm09V+49h4O7FsUqyqxyt+a/ORhVqEqMsPZ7P85/iAXs3f6JyZXlHOgPXNtE7w8wiT1F1Fimxbs/rWTJ7Fal3xyxtrDckZLyWMI44rqOSYuq9QrENjOr7gQ64TQP6RlGElliC5lgHvwQDUiVlwNHnsu0ji0j6goZaoOGVgyf/AIkg4wuHwNNUfB8x/scmLcXLugoGasmelqdAXCJalzG+/fvNC2OitMBkCTItUzOO18U5FPqO6AdEJNTctW690NaLBAPxgEqzkU6CKld6AdJSvmIjjbicTp6k7h2plSpGmuKT0EUKM6s1CC1Po+xNjR0kZe9wxBt3yHJrWjMgE9Vo47/sMC4uZV30XQ9XZ2ULaPWXN/svAQ7V2k6t6Iu2l4G4dUdrxq2Lg3V2/LJeX7T7XVLNKg/e5vp4Lx8eXntv2llxe/U25L6kmtXlG8mudsuHTxChAYtkjk5+nIbKBZwN+blaPglt9nDNp4i4Ot2b2nK1fDLWD5dPFfTmU7q0VZZWkvzc1WzdoQ1sRGGxGUkTuvG7gbfUOGR1C9nSqqSVSm9OTX5+hgVaW8KiM9tbZToHXvdhOTuBOgd2+f2WvRrqosczFuLd0Xnl1+oq2hH+W/u9QrEX7yKlWPuMS7PdZ6sT7pQovE0PLZKtk0caEXtRpi5IXVg0ViBn3HIAPWHemil3RpGUiRagy4FLLCPe/wDVQ6WsGiFjIowP4LtVTUt+6bKp1b/Uftb1V2O5QqbP86ArlYRnPJ3391Du2pcB+/kgHJYDYN6TMt0jNDUd6eijyHdCbNCTPcs0HiIYXZIEh7awDx0j55ObiFyfo0by47gmSqRpR45ldUp16ns6az+xutmbOgoIXOc8AAYpJXZaeQ4DzKw7i4lXll/BHpbW0hbQxHfm+pnNoVr61wL2llOCDHCcnSEaSTjcN7Y92rs8m+V7U7XxmjQfnL9l9fl1N+0stp1Pgvr9C9oXmDVFUm2w55jp43Tub1iCGxtPAyHK/YLrRj2c4wVS4koJ7Z1k/KK/cqu5zJxprif6fMnirbXwU/y4pL/92G32Q8NhnGZ+eI+mf3CzX3xH5v1IDbeBwbUxOhJyDyQ6InhjGh7wEb7O9pFztpqaW62kv9L3+AP8RwvFRcPjuvn9Rqs0tA8kT2vE0LsEzRYO1a5uuCUfEw/UaixWl2f2jO0l1i91+68Src20ay8eTNPsXbEdWxzXNwyNsJYHZlt9CD8bDucPsQQPa0a0asVUpPK/PkzBqUnFuE0I+UuyDFG9zc47eLew9nb7Otb1+NpPf1MW7tuCDa29DGUA6Xj6LSk9DCpr3kPmG+9VzRTyck3IkDLkLq0ad6sUzPud0L39Yd6chC2GbPfv6JDLUC0IBy3J3B98EIzKZNhQsNPKF34JvFL4R3GupZO7pj5XebAnxWqKlR6NlICeUksnSFCNFzR6fdAxy10CoyLHsBSpFmDRmRqE9FHkxzSPy7kqS1H0paB2z6V9Q/BGO925o4n0G9Lq1I0Y8Uv7j6NOdxLgh8X0/P1NvFDT0EDnucGtbYvkPWcdALDMknINHGwWLWqyqyzL7I9Fb28KEeGH3Zlquokq3iSZpZG03igO47pJrZOk4DRvac15LtTtbjzRoP3eb6+C8PXy337Sz4ffqb8l0+/oEALzppCXlLUOJipY3FrpyQXDVsbRd9u0j1Wr2ZSglO6qLKprRdZPYp3U23GlF4cufhzG1FRshYI42hrRoPU8T2rPr16leo6lR5bLNOnGnHhitC5JDIzQte0te0OaRm0i4I7kdOcoSUoPDXMGUVJYYj5K1YdzsLSXMjwGNx15uRuJrTfO7dFq9rUHHgrSWJSypL/3ReG/juVbSonxQWyxjyeqXwHpCyC4DVFOS5skbjHKy+CQZ2vq1w+Nh3tP2IBF6xv6lpPMdU911+/iV7i3jWjh78mabYO3G1IMcjQydo6cWrXN0xxk9dh+o0Pb7a3uKdxBVKb0/VeDMGrSlTlwy/uZzlFyWMLjNALs1czeztHFvl3abltd8S4Km/Xr9zzl72e6cva0lpzXT7egvp3g6W3X/wBVYkmIg4vYuc1cTCaFtfuVmmZ1yLphn4pyK65jKM+n2SZItU3ksahYyL6kwUI1PUsYgYyJLmhwQ5GcPgBVDen/AEH7uCZDdfnQRVXuv4fuDsGasMoR3JrgRM+/fcuBhI6rydMJ8ilS5FmGzb6GYDswnIqY0ZoOT2yZKp+FuTBbG/cBwHE9iRc3EaMcvfkh9nZzuJYWi5s+gPfT7PgueiwEDLpPkedA0DN7zuA+wCwKtWU25zf0S+h6qhQhSioU19W/qZaZ8tTIJqgWw/wYAbthByxOOj5SNXaC9m7yfI9qdrOtmlR0hzf+b7eHPn0N+0s/Z+/Pven3CQFgl8kAoQzvKxxhfDVgYhHjY4dkrbNN91nea2uyFGvCpaN44sNf6Xlr5ehQvG6co1lyyn8fuS2Rt2COngbNMA/mmXBxE5gWLrA2ytquXnZtxVuakqMPd4n0Xnj4naNzTjSgpy1wh4yoYWc4HAstixDMWGdxbVZLpTjP2bWJZxh9S4pxceJPQA2Zyjpp3YWSdLUNcC0utn0b65btVcueyrq3jxTjp1TzjzEUrulUeIvUV/7PmXilkt1pPsGgj+4rQ/4ilitCn0j6v7Ffs5e5KXVmme4DUgX0ubX7lgqLeyNDKR0hcOgtXS4sJDix7DeORvXY7iOI3EHIjIq3Z3lS1qccPiuTE1qMaseGX9jQ8neUHPHmZwGVDRew6krR/wASG/3bq3tFifb2t1TuqfHT+K5rz/Z8zArUZUZcMv7gm3eT9iZYG9r4x5sHp9OC2Le6/on8H9TGubLDdSmvNfT6CASAhXsame2mgCvVikZ90L5xmnIqoNgGaXMfRWuS8nT3rZLLOSQCENIsackLGRehPEhwM4gF5JcewD6Xd+yZHcr1G3F/nUraE5lRI8xvoo2SMdy9jQUDY6MU9CyQ2jef5XeSB7jlpBirkvsGSsly6MTT05Nw/lbxd5antXcXMaK8eg61snW8F1Pp9XVU+z4GixA6scbc5JXn4Wj4nHUk5AXJIAWFVq5zUqPzfQ9HRoqKVOmvgZY85NJz9QQZMwxgN44Wn4WcXH4n6nsFgvG9p9qSuXwQ0h6+L/ZG9a2ipLilrL08gkBYxdJBQhnKrbdT+LdTwwMcGgElxIu2wJdi0AubaFbdHs+1/g1cVqjWXjRZ1y9Mc9s8ijO4q+2dOEduoTXbQY+J8NSwwOe1zRjtgJsbYJB0TnnY2PYk29rUp1o1rd+0UWn7u6847r9V4h1KsZQcKi4c9dvg9v3FWxqGjrYoBIbSxMaxzA4Nc4NFhcalu+4zFyLrQva97YVqvB3JNtPGUs+j5a+eCrQp0LiEOLvJYx5fsNNq7ejpJIYBGLEC9sgxhOEYRvzBy4BZ9p2bVvaVSu5arPjl7vJZrXMaEo00vsi2qhoqRxmcxjZDcgC5cdxwM0bfeQBrmgpTv76CoxbcV8vi+fk8+B2caFBubST/ADZC/ky+QUrGxNDB0nPmkyY25J6Dci8gWFzZvadFd7UjTldylUfE9Eox3eFzfLL5avwW4m1clRSisc23t8OvoDbYgpqiMCPnJpC9g50NkdliAfZ4bgaLXNhYJtnUubao3U4YQw/dzFctNM8TecavLBrRpVY+7mTytcN+eu37GwsvNGmRXSA9XSiQC5ILSHMe02exw0cw7j/porFtdVLepx03r+j8GLq0o1I8Mh5ye5QF7hT1NhN8DxkycDUt/S8DVniMtPb2V7Tu4cUd+a6fbxMC4t5UZYe3JnuUGwMd5IR09XM3O33H83n57NvdcPuz29DHu7PizOC16dfuYesfkRw95rYpnnLh6YApimoqrcPhOQ7kuRZpvQuP7oB7O2y9PBc5hYzEsagY1E/ohD1AZwcTu5vm9Np4yV6+UtCoN/dNyVcE2jcuMKK5F4y8N6AetNQ7Y+x31d9Ww6Odvdxazt7dyr3NxGisby9PMtWdtO4edoevgjWV9dBQQsY1mfVhgZ1nnU2voN7nnS9zmc8GtWUU6lR6c3+eh6SlSziEEZdkb5JDPO4OmIsLXwRM15uIHQcTq4i53AeM7R7TndPhWkFsuvi/zQ3ra1VFZer6/QKAWUWzqhDoXCANbseOV4lJe2QCwex5a63A7iO8K5QvqtKm6Sw4vXDWVkTOhGcuLVPqngk3Z772dO6SM9aORkTgRwuGt+91x3VPGY01GXJxclj4Nv8AYnspc5ZXRpfYyc+xcFY6Mc2HOjc+JrQcF8wGkOJLTYONwcjYi2i9LTv+OxjUfE0pJSb3xzaxutVutVlPqZjt+Gu4rG2V08vzzLW7fq4wGS0oe4ADE5j8Rtpc6OzzuEt9mWVR8dKthPXCksa9Ogaua8VicMvyYmrqqeWV5kBDnhuJuB2TAQ4DDrhuAe1alvQtqVGKptNJvDyt9Vvtnl4FSpOrObcue+nL6G22fSRTtD3zCptazRYRN4WiGVx/Nc9y8nc1qtvJwhD2fj/U/wDV/wDnC8zWpwhUXFKXF6fL6jiyyy2cKhDi6Q4oQHrKVsjcLhlkQQSHNcMw5rhm1wOYI0T7e4nQmqlN4aAqU41I8MloNuT233Bzaeqd0zlFPkGzfyuAybL2aO1G8D21jf07uGVpJbr914enMwLi2lRfhyZPlVyb58GSLKXeNBJ38Hdv14jctLz2T4Z7en2MPtDs9V1xw73r9/H5nzuQEEtcCCDYg5EEbiFtxknqjy8oOLwxnA3IHsS5PUs0o6JlxagyPwcb45/bVRkiTiOSGQcNiWE8SuZQWGCVBN3f0j7E+qKnjIu4b4fj+xHBkUzIjh0JA2/ftXNzqwtRrsHYrqp2J1xCD4vtub2cT66Vbm5VFcMe96F2zs5XMuOekPX7eP4tPtrbEdGxkbGB0rhaGBuVwPicfgjG93gLkgLBr1o04urVenX83Z6alScmoU0ZmCB5e6WZ/OTP6z7Wa0ahkbfhYOGp1NyvFdodoTu59IrZfu/E37a2jRj482FBZxZOrhDqhDq4QF2jXthaCQXOc4NYwWxOcTYAXy8VZtraVeTS0SWW3skhVWqqay/JLqAVk9WWuceapmAEueSZXgdgAw+GauUKdkpqK4qknskuFfUTOVbDbxFdd39BbS7GM9iGuYzEHGeTOplI0Lf+U3h3BX6vaCtsptSljChH/Dj5/wCZ9fiIhb+012W+X3n5dENZdlVHVbXShm8FrC+3ZIAD4rOhe23elbxz5vH/AMdUWHQqbKo8eSz8yyg2DDE4PbjMgNzIXuLnXFiHbiPBBX7Tr1ounLCj/lSWF5c/1Cp20IPiWc9clFdSxY//ADEbAHHoVDAWEEnJr3A3aeBvY9hyLaFaqoZt5PTeD1+KWzXVYyvFagVIQ4v5i8mtPg/zDAKqaWjqIY2yvljlIGGQ4nC7g0kOtfeD9VcpQo31rUqygoyjrmOiemdUJlKdCrGKbafXU1BXnjROKEPLpDihCiqpmyNLHi7Tu8iDuO+40TaVWdKanB4aBlBTXDJaDDYW33RObT1TrgkNhqD8R3RzHc/g7R3Ydfa9n9owu44ek1uv3X5oYNzaui8ru/m4Xyq5MtqRjjs2YDXQPA3O7eB9jdtbp0nh930MW9sY11xLSXr5mSijc0YXAhzci06gharknqtjEhBxXC1qjr1EdeToFtFwJabHmrjIiaEYBSOzd83+Bv7plNaiK70OYt9/e5HgTnmNuT+wHVJxyXEIOQ0L7bhwb2+A4irdXape7DvehdsrCVw+OppD1+xpNubbbShsMLGvnLfy4hk1jRljkt1WD6nQb7efubmFCDqVX9W/qeoo0XNqEF9EZulpiHOkkeZJX2L5DkTbRrR8LBuaMh3kk+Jvr6pdTzLRLZdPv4m/Qt40Y4W/NhSojzq4Q6oQ6oQ6Fwgp5Q7EFU1vTLHsvhda4ztcEXHAZrS7O7RdnJ+7lPdeRWubdVktcNFjdnSSFpqJGuayxEbAQxzh8UmIkuzzAyHegd1Tppq3i03zby0uixt57+R32UpNe0ecclt5sZ3VAsHrqEOXUIckYHAtcAQRYg5gg7iF2MnFqUXho40msMXUmwYI5Oda12ICzQ5znBnyA6anu3K9W7SuKtL2UmsPfCSb88CIW1OMuJb+nkMiqBYOKEPLpDihDihCqoga9pY9oc1wsQcwR2plOpKnJSi8NcwZRUlh7BGxNuupi2CpcXQkgRVDjcsJyEdQeG5sh7nZ5n2fZvacbpcEtJ+viv3Xy02w7q0dJ8Ue76D7bWx2zDEMpAMjuP8AK799y3KFw6bw9vzYyLm1VVZWkvzR/mhjZoCHFrmkOacwexasZJrKejMWUGniS1RDDkizqcxoRausFaMtQDRdJv8AmPk0JtPmVa/Ib8mNjCoJfJ/CYbW/Wdbdwvn3qveXLpLhj3n+hZ7Os1XfHPur9fsaPlLto0rI44WB00pLYgf4bA0Xc99vhaNw1yGWo89cXMKEHOfn+ebPU0qMqjUYmco6XBic5xfI84pJHdZ7uJ4DcGjIDILxF5eVLmpxz+C5I36NCNGPDH+4UqY48oQ6uEO2UIdsuEPWXW86nDq4dOqEOKEPWUIesoQ9ZQh5Qh5QhxQh6y6Q5ZQhxQh5dIVyxhwLXAEEWIOYIOoIRRk4vKepxpNYZbye2s+mljppCXwyHDC8m7on2JETic3NIBwnUWsb5W9j2b2l/ER4aneX68s/PCfnnyxLu09m8x2f6DzbNIydrywjnY8suIGLA7wOXC63ba44JYzpzMi6tuOGUteX0MhE4FtxvWw9GYkXmOURtmV3IONTv0XAhVI64/qf/cQn01qyjXei+PqMOTe3I48VNUj8iU9a5AY42BxEZhpsM9x7CSKN/buf8yO6NLsm7UF7KezNpyi2C2piYGO5uWI4oZNQ02thcPiY4ZELDq0YVYuM1lNYPSQqSg8xMvR1JJdHIzm5ozaSM52O5zT8TDqHb++4Xib+xna1OF6p7Pr9+q/Y3re4jWjlb80FqgWDqhDoC4QzG0dt1Es7qeiAu2+OQ2IBGRtfIAHLQknQLetuz7ejQVxePfaP5r6JczPqXFSdT2dHluyDZ9pU7mmVv4hhOYjFyO6zQQe8WRun2XdQfs37OS/zPHq2vk8nFK6pNcS4l4f2Qbyi2tJFJTNjyErrODm52xRjQ5tNnFVezrKlWp1nU3itMPwl89htzXlCUFHm/oWcsNqSU0TXxWxF9sxcWwuPmAg7Gs6d3WlGpnCWdPNHb2vKjBOPU5VbVlbXRU4w4HsBdl0r2kORv/KF2jZUp2FS4eeJPC6f0/VnJ15K4jT5NfX6DPateynjMj9BoBq4nQBUbS1nc1VSh/ZdSxVqxpQcpGdh2ntKYc5FCwMObQbXI7MTgT35XW3Oz7LoS9lVqNy5+HyTx+pRjWuqi4oRWPzxGnJ7bn4gujkbgmZ1m55gGxIBzFjqO0Kh2j2d/DJVKb4oS2f5+jLFvc+1zGSxJchbFtitllmZCyFwic4dK4NsTgM8QBOSuy7PsKNGnUrSkuNJ6YfJN8vEQrivOcowS0f5zGGyNuGaObEzBLCDibqLgOt92kEKnedmqhVp8MswnjD58vqOo3PtIyysNAI5RS/gvxGFmPnMFrOw27sV7+Kuf8oo/wAd/D5eOHPLPoJ/i5+w9phZzgcbG2o2oh5wWDhk9vBwHkdQsy+spWtf2b2ez6r69S1QrqrDiXxE8HKSV1G+oLGY2yBtrOw2ODPW9+kd606nZFKN9G24nhxznTPPw8CrG8m6Dq4WU8ehds3aFdIY3Op4xE7CS4EXwOzuBjvp2JNza9n0lOMaknNZWMc1y7v7h0qtxNpuKw/T5j8rFLxxQhVUTNY0ucQ1rRck5AAbymU4SnJRistgykorLCeTWxnTyMq52lrGXNPCbh2Ytz0o3G3VbuBuczYe17P7Ojaw97WT38OeF+aswrq6dWXu7II5bco2wNMEWc8g3fA05F7u22g8dy2raj7SeeSMm8uVSpvG72M1s6MhoB3bvr+61pyyzEpQaSCJW5riYclqQ5vv+pXeIHhFTB0QO1/97k+PNlGqtkU1NNcbkW4vDjqh9yO5UGAimqXflaRyH/h8GPP6OB3d2mTd2n9cDf7P7QUl7OZreUewRUAPjcGVDAebk3EHMxyAdZh+xzCyK9CFeDp1FlP8yvE3KdSVOXFEzFHVFxcx7THKw2kjOrTuIPxNOocMiF4i+sZ2tThltyfX79Ub9CvGtHK+KCwqQ8k1CyGP5IztgqKiGUhr3OFicsVi7K/aCCON16btenK4t6ValrFLXHLOPph9DMs5KnVnCWjyaat2tBCQJJWtJ0Gp+g0WFQsrium6cG1+dS9OtThpJmc5cNL5qRrThLnEB2d2lzowDxy1W32FJQo15SWUlt1wpaFG/TlOml+aoXcqtlTQxsMtS6YF1g12LI4Tnm493ir3ZN5Qr1JKnSUGlusa67bIRd0akIrinnX85jiv/wB7Q/8AT/wyrNt9Oxqn/d+8SzU/62Pl9Sz/AGgQuNO0gZNfn2XaQD9TbxQ/8O1IxuJJ7uOnzT/PI72jFukmuTHuzayOWJr4yMNh/TYaHhZY91QqUarhUWufn4/EuUqkZwUo7GaoZRNtRz4s2NacTho6zMN77+kR34VvV4Oh2QoVd29F01z6epQptTu3KOyQtp62eGStlhDTaTp4gSQDJIARnuPHj2K/Ut6FenbUq2dY6YeNVGOjERqVKcqs4ddfmx7sGgDKeaYyCR8zHOLhpo4277k30+yyO0LpzuqdBR4YwaSXxX6Yxgt29LhpynnLlqIQf/Sz/wBf0C2X/wCb/wCgp/8Ao/iHTRmidHOwXhmY0SNG5xbqPuR/UN6qQnHtCM7eb/mQk3F9Vn8T+D5DmnbtVF3WlkBov91zf9Zv/wCStVn/AOL0/wDsf/2Ew/6OXn9BzsSkrMEDvxDOawxnBhF8Fh0b4dbZarKv69hx1Y+yfHmWudM9d+vgW7eFfhi+JcOmmOXyNIVgmgVTStaC5xAaBck5AAaklHCEpyUYrLZxtJZZdsDYjqlzaioaRC0h0MLhm8jMTTA7t7WHvO4D2nZvZ0bWPFLWb/TwX7v9jCu7p1nhd31D+WXKltI3BHZ1Q8dFuoaP1v7OA3911tUaLqvHIyrm5jQjl7mE2ZROJdLK4ukebuccySeK1lGMFwxMTMqjc5bjwZaIRpAlEA9zt+9QLInGg8fu4qzDYz63eXkTABXRawwaopcQ0UYOHuh/yP5UmAimqXfl6RyH4ODHn9PA7u7TKu7THvwN7s+/4v5dTfkarlHsEVAEkZDKhgPNybiNTHIB1mH6g5jtyK9CnXpunUWnp4o3KVSVOXFEzNHVFxcx7SyVhtJGdWnd8zTqHDIheIvbKpaz4Zbcn1+/VG/QrxrRyvkFhUR4u2vsKCpzkBDgLB7TZ1uB3HxV6z7Rr2ulN6dHsIrW1Or3lr1BdmclKaFweA57hmMZFgeIAAF+9Pue2rmvFweEnvj6tsXSsqVN5WvmHV+yo5pI5Hl2KIgtsQBcODsxbPMBVbe9qUKc6ccYlo/lj9xtShGclJ7o9tnZUdS1rZC4BpuMJAztbO4Klle1LSTlTS1WNSVqEaqSkDbX5ORVEnOufI11gOiWgWF+IPFPtO1a1tT9nFRaznXP1F1rSFWXE28+ARszY7IY3x4nSNebkSWORAFtNMkm6vqlepGphRa/y6c85DpUIwi45yn1FU3ImAuu18jQfh6J8ASL/W60Yf8AENwo4lGLfXX89CtLs6m3o2h3svZsVO3DE219Sc3OPaVlXd5Vup8VV+S5LyLdKjCksRQPQbEjidMblwm6zXWtmXEgWGnSKdcdo1K0aawlwbNfD6AU7eMHJ78W/wCv1ObL2MII3xNkc5j75Ot0bixsR7yXbvtB3FSNVxSkunPHUlK3VOLim8MHHJpn4b8PzjsOPHisL3tpZP8A+bz/AIr+J4VnGMC/4OPsvZZeM5GU9Ex8PMvzbhDTxyAAI4HIFUIXE4V/bQ0ec/YsSpqUOB7YFcPJpraZ9PzjrPeHYrC4thyt/T91fn2vOV1G54VlLGM+f1K6s4qk6ed3n0+hXS8nZI3MLayXC0t6BxYS1pHRtjsBbLRHW7VpVYyToRy09dM5fPY5C0lBrE3hcvxjyaUNBc4gAC5JyAA1JKyIQcmoxWWy42ksst2DsY1RbPO0iAEGGFwsZSMxLKD8O9rD3ncF7Tszs1WseOes3+ngv3f48O7unVfDHu+oTy95aMoGYW2fUvHQj3NH65LbuA+K3eRsQg5MzqlRQR895NRPmLp5nF8j3EucdScvpuAGgC16ceCCSMGrL2lZtmlAt3IsEzg5j/yXcHOLBwaqcjnM7iUwdyKRo3uB+qsw2Zn1tZL4Fg08SoczpnzJtGS4w47FFbSBw8PVcT5EnDGqHHJTlZ+GLaaqd+USGxSn4DuY8/p4Hd3aZV5bKPvxNvs69dT+XPdGs5SbB/EASRkMqGDoSbnDUxygasP1BzHbk3FCnXpunUWnp4o2qVWVKXFEzVHVF2Jr2lkrDaSM9Zh9WnUOGRC8Re2U7Wpwy25Pr+c0egoV41Y5QUCqQ49dQh5Qh66hDt1CHlwh1Qh5QhxQh5Qh666Q5dQh66hCEsgaCSQABck5AAaklFGLk8Lc43hZZPYOyDVls8zSKYEGKIixmIzEsgPwb2tOupysF7LszsxW0eOfff6eHn1fw88O7u3VfDHu+ow5ccrmUMdm2fUPH5bNwGmOT+XgN5HeRt06bmzMrVVTXifDKl8k0pklcXvebucdSfe7cr8KaTwjLnWbTbNzsFmGIW4m/wBAr2FjBlxk22/EatdlZC0WE9DjiVDjydauMJHMfuy7g5xCuM9FnyN/tCfHYo1XieCwFdBTZax3vv8AYCBobGRK+drduimNMhZ1wJuWNODCOOL7WKRUWYlmk1GaYx/2bcvTHhpKx35eQimcepwZIf08Du000yKtLGqN2jXT0Z9C5SbA/EWliIZUMHQeeq5uvNy21Yfq05jeDRuLeFxTdOotPTxRepVZUpcUTM0dVixNc0skYbSRu6zHeoOocMiF4i9sqlrU4Zbcn1/OaN+hXjVjlBSpjjyhDqhDyhDqhDyhDyhDyhDihDyhDihCMjwASTYDMk6ADiijFt4RxvB3YWyDWkTStIpQbxxnI1BGkjx/yt4b8Wpytf2PZnZitl7Sp3/9v36/IxLu79o+GPd9Rvyx5VR0Me50zh+XH/ifwaPvoOzbp03N4RmVqsaccs+L1Ekk8jpZXFz3m7nHyHADQDdZalOkorCMKtXcnlk2U/SCco6lZ1PdZrNk5MI7fROlyE0Xo0GB3vuQlhMlZCFjKOAWt9FMkSxgnzI4BDxMP2aFLT1bbmt8grUF7pn1nmo8E7ZKA4eC2P378ELGQ00LGH0XGHHXUC5TZwgfzehSsD28YMQymuXeCr8GpYdXCR9F/wBn/LQxYaWqd+XpFKT1ODHn9PA7tNNKVe3x70TRtbtS92Rt+UmwPxFpYiGVDBZjz1Xt15uW2rDx1acxvBzbi3p3FNwmtPTxRqUqsqUuKJmqOqx4muaWSMOGSN3WY71B1DhkRmvEXlnO1qcMtuT6/nNG/RrRqx4ohSqDjyhDq4Q9dQh5Qh5Qh66hDihDy6Qi94AuTYDfu8V1RbeEcZzYeyTXESygikBuxhy/EkaOcP8AlcB8epy19h2X2Yrde0qd/wD2/cxbu79p7kNvX7DrlfypjoY9zpnD8uP7YncGj76Ds3KdNzeEZdatGmss+NzSyVEjpZnFz3G5J8gNwG4LUp01FYRg167nLLC4qZWUijJsubDmETWotPQbbP8AiCOWyJSxxMNabpb0LUXlFrf2QMctCRKEPOhT+LZxRcEhXt4dRdax+isx7qKE/wDEZ0u95ruDjkXMO9C0Mi+ZNhHl5LjCi1kG5Qfw2/MfJLW4+b91GZpouk7w9VxR1BqS0RKpprhclDQ5TqYZsuQPLQxYaWqd0MhFKfg4Mef08Du7tMy4t8e9E3bS7UvckbXlLsDn7SxEMqGCzXnqvbrzcttWncdWnMbwcu4tqdxTcJr7eKNWlVlSlxRM1R1ePE1zSyRhwyRu6zHcDxG8EZEZrxF5Z1LapwS+D6m/RrRqx4ohV1UHHlCHlCHFCHrqEPKEPXUIRe8AXOQRJNvCIR2Lsn8eRJICKMG7WnI1JG93/s9nx/Lr6/svsz+HXtaq9/kv8v39DEvLv2nuQ29fsaDlZykjoYr2DpHD8uPjbebaNH+QW7TpSqPCMqtXjSjlnxaaaWoldNM4ue43JP2A4AaALUpUlFYRg3Fw5vLGdDTJz0K8FxMNNLbMfRHGXJgVKbWqONZ5rr3FxWUy6jPScmtaCoPEmHRuSpItwZcwpbHxepJ4QoY1khzQXeIDgQslF3HgrcdjNnrNnSoRlzBu3oGNiuTJkeimQmuYNt7qNz3nyS47jKvdQjo2Zu8EaQmo9EGSQqAPQX1VLdBKI2nVwbDkHyzMRbS1TuhpHKfg4Mef08Du7tMq5tsPiib9necS4JGy5S7A5+0sJDKhgs1x6sjdealtq07jq05jeDl3NtTuKbhNfbxRrUqsqUuKJmaKrx4gWlkjDhkjd1mO4HiN4IyIzC8TeWdS2qcE/g+pv0a0aseKIVdVBx5Qh66hD11CHLqEIveBqbLqWSENi7JNeRJICKMHot0NURvPCEf/AD+XX13ZfZnsMVaq97kun39DGvLzj9yG3r9jScp+UUVDECQHSOyiiGRcR/awbz4Ldp05VJYRk1q0aUeKR8l2jNLO90szsUjteA4Bo3AbgtunRjCGEeZr3Mqk3JnaWl7EWiF4ch1TQ2S2y1BYLDmbW0t97oktMgSabwUOzv74o8bFfOclNIeknvulWGkg9h8UmRcgXRoJD4blmJLwNySUOieR2Z71eS0MiT95nBp3KHN0ENP+f0S2WEyYdf8AdcwdzkE251WePouR3YVXZCujHWRCZjbmcgl5HOGUgWogRJiZRxqKqumuuSjkOlUwbXkNyuMeGnqXdDSOU/DwY8/p4Hd3aZtzaYXHD4o3LO+Uvcn8GanlPyfM9poCGVLBZrj1JG681LbVvB2rTmN4OPc21O4p8E/7eKNqlVlSlxRMzQ1uPEC0skYcMkTuvG7g7jxBGRFiF4q7tJ21Tgn8HyaPQUa0aseKIXdVBx66hDl1CEXvsupZOFexdlHaBxvBFGDkNDVEeUIP/f8ALr6zsvsz2S9rVXvcl0+/oY15ecfuQ269fsanlLt+KhhxEAuOUUQyxEf2tGVzu77Bb1Om6ksIya1WNKPFI+Z08UtRK6oqDie76ADRrBuA3BbFOnGnHhR5+rVnXlxS2K65nTPePJWVsUKnfYbBFlkksuRWmgZCxAxsUQfH08XZa3imJ+7gVOPv8QK45uCZjYqcWskD0x6ac9ivHdB8RSZFumXRuzQS2HwepZwQDdckMJ4j6LuUcxLqLXalW1sZj1bOhcOlre737shGJYLGeq4w4ge2Dkz+r0C5FakqPRfEB2eOl4rr2A3kh4B77kkuFckWS6mKlDQWVEaetSnqmUOhBsiUSKbWTX8jeVJiLaapd+XpFKfg4Mef08Du000xbu04ffgeh7P7QVRKnPfqaLlTydM9p4CGVLBZrj1JW681NbVvB2rTmN4OPc20LinwT/sbtGtKlLiiZihrecxAtLJGHDJE7rxv4O48QRkRYheLurSdvPgn8H1PQUa0aseKIXdVcDTjnWXUiFWxdlHaDsb7iiae0GqI3DhCDqfj0019V2Z2Z7LFWqve5Lp9/Qxry84/chtzfX7Gq5SbfioYQ5wu49GKJuWIjcP0tGVzu77Bb9OnKpLCMitVjSjxSPmkYlrJTPObuOg0a0bmtG4Ba9OnGjHCMCrVlczy9h6yIAWCJPUJxWMCOv8A4h+YeQVhd0zqj9/4jGn0SGXobF8JXGgoMhMMwUcQKiy8gE2p7vVOWyKE9JPyBYesnchC5DBht+yTItQeCUWbgQckEtI4GQ1mmgxILuhG44e/qu6nMoT31V4x09yxqEYtybtCNdVxHXtgui8kLHQA9tHq+P3suROVnsB7PGfiilsLXeQ6hBsL5pD3LkU+FZOn1XQWxdUhWIlCpo8FTm9XwRxADKqjD26Zqu2W1DTK3HnI3lQYiKWpd0dIpTu4MeeHA+HBZV3a8Pvw2NywvuP+XU3H3Knk4ZyJ4CGVTBYOPUlbrzU1t3B2rTnxByLm2hcQ4J/2NujWlSlxRMnS7Ta7GH/lyR5SxvID4iP1dm8O0IzC8fc2VWhPhkt9n18vob9G4hUjxJ+fgE7F2U7aLsTrtoge0GqI3N3iHifi0GV1u9mdmey/m1V73JdPv6eZmXl5x+5Dbr1+3qbHb22YaKHG8DLoxxtsC4gZNaNwHHQBb0IObwjKqVI048Uj5djmrJjPObk6D4WN3NaOHmtelSVKOh56tXlcVNdhzBYCwGht3b80xxORljRdS0Oz7P8ANdxoTizIS7U/iH+nyCbDYpV+/wDIMpZMjlkNO1BJbFinPRhjNNEDHx2IORIXIXzanuT1sjPqP3n5AcR6SbyFchjENUmRZpplsGVkueo+loEO9+SUi0ztlMkwJt6vGRzJ+/f0QhPBYzT3uXGHHGCbdfE/dc5BJYllgm2NW9x81yIVbkCUAz8UT2Ff1Iet0Crl7kS3Lpx4xgWVOqsx2M2p3iuT4fBFEFjnDlkqjZppaZQDtGiDxoO3tUT5MXUg+9Hcd8juVRYW01U7LSKU7uDJD5O8Cs26teD34bGxYX6qLgnuPeVOxKKR0ctTS887E2MFrC51icsdiLsHb6rMmlzz8G/2NmEmtFj4h+3NsQ0UON9gB0Y422BcQMmsG4fYBOhByfDETUqRhHikfLJqiaumM0/c1g6rG/pb6netijRVKPieer3Erifgh1DDhAsmZB4cE25aItwdtjgfZdxk5xYFO1R+Ye5vkmU9ircL3wui6ufuyCe4+j3dQ0C9ksfjJCdFECoAVBz8Cnx2KFZ+8AxHphO5CuQcbnIdnse9yVpux2r91BUe5JkW4aYLi4Ze+1KwP4loSxDiPspjwC4vEUAdiuNmUovoeJzHh5KI49GiwFcDLGHO/sZLjDi9cgm2dW93quQO1t0DUHr+yKQrOJJjsaD3uSC7yRJwURJIW1KswM2ruVy/D4IkCxw1+QzVRrU04y0RKy4EK9o0OIaX49qYmnoytOEovMQrZ/K+tp4+aGCQDJjpA4uaOBIIxDvz7VRq9npyzF4NGj2u1HE1kU1756qdslQ7E7CbWFmtbduTRuCdRoRprCK9e6qV99hzRRhosmSRynhIukkAzUjHkSc0tSBkz8EfCA56nnOUS0ON4Ys2qen4BHDYRX73wDKI5Jcx9BvAb79+96WWCuRw3FGkBKSFs5zy3j0ViK0M2q05ZQIzrBMB5DNoSGWYosb7/wAkDHROtZr2oWw1Hctu7sQ4Qz3gGHUjsViWxSpPVoHdkT3pi2ESb4mWx+/t+6Fhxzgtgbmhk9BlJagu2esO71XIBVlqgWiOYtxRvYV/Uh5i99qrpF1s6TxXUcb6i6pGasQ2M6r3iE3w+CKIL3GEr7N7/TVV0tS5OSUNCyFvRA8f3QyeuRtOOIpFjm9nBcTDayDGEE5hE5aCfZpy1IzR2cPkfb6xrkXlhzWIkIn+/BNaKsJlwfr3FDgYpnnnI9yi3OyejPD3+y6cSeQDanW/pCkAa3eXkF0OnigmNobB7SllpFVSUcBVZ6C6YZ/VWI7GdUWoI3rBGcWwyYkMswTLG7vfvehY2OS4BKLC2I+KLIOAOm63vinT2KVHvlD+sffFMWwmXeZZFp4eoQvcOO351CIPRyGQ6n9QHbPWHy+pUhsSr3geg6w7z6IpbC/6kOxu97wq/UudPzoTdooiS2F9VqVYgZ9XvFUurfBEgeYZ8P8AUfNK5/Af/T8QuTTw/dJW5cl3Se/6qcguZS7Ue9xXeQp7o9U9Zvyv/uYhhuHW7ovPW8Fb5GY+8Xu1Pj5IVsMe7LJPf0QoZP8APkdb+/qoEvz9QLa3WHyjzKkAa/eXkEUOg70Exlv3Rh780otlc2nijjuLnsK5P3VpGVIGHWHeu8xi7v54DCDQ+Poly5DKWz/OhaPRLY5bF7NUuWxZieXCH//Z"/>
          <p:cNvSpPr>
            <a:spLocks noChangeAspect="1" noChangeArrowheads="1"/>
          </p:cNvSpPr>
          <p:nvPr/>
        </p:nvSpPr>
        <p:spPr bwMode="auto">
          <a:xfrm>
            <a:off x="155575" y="-144456"/>
            <a:ext cx="304800" cy="304801"/>
          </a:xfrm>
          <a:prstGeom prst="rect">
            <a:avLst/>
          </a:prstGeom>
          <a:noFill/>
        </p:spPr>
        <p:txBody>
          <a:bodyPr vert="horz" wrap="square" lIns="91407" tIns="45704" rIns="91407" bIns="45704" numCol="1" anchor="t" anchorCtr="0" compatLnSpc="1">
            <a:prstTxWarp prst="textNoShape">
              <a:avLst/>
            </a:prstTxWarp>
          </a:bodyPr>
          <a:lstStyle/>
          <a:p>
            <a:endParaRPr lang="en-US"/>
          </a:p>
        </p:txBody>
      </p:sp>
      <p:sp>
        <p:nvSpPr>
          <p:cNvPr id="19464" name="AutoShape 8" descr="data:image/jpeg;base64,/9j/4AAQSkZJRgABAQAAAQABAAD/2wCEAAkGBxISEhUTEhIVFhUXGBcaFxUYGBUXFRcXFhcXGBgYFRcYHSggGB0oHRoXITEhJSkrLi4uGB8zODMtNygtLisBCgoKDg0OGxAQGy0lICYtLS8wLS0tLS0tLS8tLS0tLS0tLS0tLS0tLS0tLS0tLy0tLS0tLS0tLS0tLS0tLS0tLf/AABEIAOEA4QMBEQACEQEDEQH/xAAbAAACAwEBAQAAAAAAAAAAAAAEBQIDBgEAB//EAEUQAAEDAgMDCgQEBAMGBwAAAAEAAgMEERIhMQVBUQYTIjJhcYGxwfBCcpGhFCNS0TNigrLC4fEHNUNTc5IVJCVjorPD/8QAGgEAAgMBAQAAAAAAAAAAAAAAAgMABAUBBv/EAD8RAAIBAwIDBQcCBAQEBwAAAAABAgMEESExEkFRBTJhcbETIoGR0eHwocEUI0LxM1KCsgYVNHIlNURiksLS/9oADAMBAAIRAxEAPwCqpNmuNvhPdovR8jyDWpVILEhMjsitU77PA/RdwTJJq4dWoTTpcixSFG0v4j+9FDYCp32F0C5MGjuNAkl0okvfsTIiJ5yASjJ3enrco4CKfqjwQy3HQCXDtSkWGiZGneuB40LYkLGQAnfFl8X+FqZEr1SAd5pmCunkkuBeB1cO7EdoD8vxHkUC7w2f+HnyBdmnNFPYVS741j107EpluO5GXgiiDU6CyQZlWFsZstyqm6xRPYJ8g3TMdnmEsbtqi1iBjoHs7ZdinMmuMIqrW9Q8JG/cFvqlvdDkvdZ7GO37/snYZU4kTqR0XdoP3ySmW0tQaQ9I95VhLQz5PMmeUIWsA9+80LGRSwWUUWG4uSSb/wCiXJvmPpJZwtxVtD+I/vKOOwuffYdQ9+9BM7R8RiwlLLSyVyI0KntkXy9U96etyj9Qmlb0QgnuOpLTISBcfRL2LCWUWBCM0OB+veu4Jx4A5HDp9rh/a1MgirWksfEgwo2JiyzCffvtQjMM6uHT20P4R7x6oF3hs/8ADAtnDP6o57CaSzMbRacUll2GqyemGS7EGpsK5hmrK2M2e5RT9dE9jvJDD90od4E2iyFjI6ElwPyKdoHoD54v/tb+6CQ2PPyLeaR8Qr2ZXU6eLR9XALgT0eQQnPxVgz3uTac1xoJPUuYMkD3GxWhdTHpWQz2G0n72BNW9d3zHzRR2Fy7zGFE3RDJhUVkZN+1vukltfoVvNwezJGhUnlMWydU/N6Kwtyhy+ITT9UeSGW42nnGgUTYX99yUtWWm8LLIzSW3Z8M/Adq7FZOTnjZajWn5OueGc9M2F0l+bidYvdYXO8Z2zsL2Cp1O0KcJYis+OcfIu0+yq1WGZy4fDGfnqJq7Z8kUjo3tsQQQc7OFgLtO8ZK5RrQqR4omZc21SlLgmiprckxvUWk2iyxtfeuB6pZPALhEcrv4Z8O7VCtxk+4wPZ4zuinsKpd7I3jA4cUhl6ODj9N3aiQMthZOOkrMdjMqL3mDQ9dE9jvIYsO9KY+DyskmBCw4kyVwZ5FG0D+U88M/oQ70QyDgGc32+S7k5jxBavQfM3+4KIkgQ6qwZvMkuBFzDYIWOjogmkZ0vpwS5vQfRj7wiq+u75j5o47CZd5jTZ4yS57jKC0GDClstLconIv70TI7Feq1kAk6h+b0T1uUv6fiFU4OHw9EE9x1JPBfvsAS42AAGZO6yX4vYsc8LVs2HJ3k8IrSygGXcNRH2Di7t+nbk3N26nuQ7vqbdlYql/Mqay9Pv4/IE2jynj528NKagRE3mBYLOOThT4uuQMiQQN1ysW4vaFCooTks+nnpp+ctTapW9SpFyitPUbltPXQBzTiab4XDJ7HDIgg5tcDkWnxWjSqypPij9mUbi3hWjwT+6MfXbMfA7A8bjhcNHDs4d27z2qVeNVcUf7Hn6ttKi+CS+PX86A7mJmRbjgqkjRKQmUMbFdaPy3eHmuLc7P8Aw2A7OOf1Rz2E0u+OI9Ehl6Oxwtyz8e9EnqC1pqLaoZqxDYzqyxIEj64R8jnIZNSmPj4EmHNCw4vUlb39lwPGSqtbeGQDfG/+029Eupsx1LdEufHFNE4I1Xw/N5An0QoOb5+foCDVWDORMH39FwLJY3QIWGtkG04ukzLlLUz0/WPf6py2Kr3Y3oGZJU3qOoLQOiS2WY9SmpKZAr1ngWvPQPf6KxzKK2+IxpGEhrWglzrANGpNlXm0st7F2im0lFZb5G32BsJsA5yQgyWzd8LBvDT5lY9zcuq8R0j6+Z6GzslQXFLWXXp4ITbW2y6svHCS2m0dILh0/FsZ1bFxdq7dlmfOdp9qxt17OlrP/b9/Tn0N20s3U9+e3r9iuOINAa0AACwAyAA3ALx8pOTy3lm0kksIridJBIZqe2I25yImzJgOP6XgaP8AA3Gmx2Z2rK3/AJdTWHp5eHh8vGldWaq+9HvepqqWpgroSRci9nNOUkbxq1w+Fw+4O8FeypVcYnTf0ZgVaSmnCaMttLZroH2dm09V+49h4O7FsUqyqxyt+a/ORhVqEqMsPZ7P85/iAXs3f6JyZXlHOgPXNtE7w8wiT1F1Fimxbs/rWTJ7Fal3xyxtrDckZLyWMI44rqOSYuq9QrENjOr7gQ64TQP6RlGElliC5lgHvwQDUiVlwNHnsu0ji0j6goZaoOGVgyf/AIkg4wuHwNNUfB8x/scmLcXLugoGasmelqdAXCJalzG+/fvNC2OitMBkCTItUzOO18U5FPqO6AdEJNTctW690NaLBAPxgEqzkU6CKld6AdJSvmIjjbicTp6k7h2plSpGmuKT0EUKM6s1CC1Po+xNjR0kZe9wxBt3yHJrWjMgE9Vo47/sMC4uZV30XQ9XZ2ULaPWXN/svAQ7V2k6t6Iu2l4G4dUdrxq2Lg3V2/LJeX7T7XVLNKg/e5vp4Lx8eXntv2llxe/U25L6kmtXlG8mudsuHTxChAYtkjk5+nIbKBZwN+blaPglt9nDNp4i4Ot2b2nK1fDLWD5dPFfTmU7q0VZZWkvzc1WzdoQ1sRGGxGUkTuvG7gbfUOGR1C9nSqqSVSm9OTX5+hgVaW8KiM9tbZToHXvdhOTuBOgd2+f2WvRrqosczFuLd0Xnl1+oq2hH+W/u9QrEX7yKlWPuMS7PdZ6sT7pQovE0PLZKtk0caEXtRpi5IXVg0ViBn3HIAPWHemil3RpGUiRagy4FLLCPe/wDVQ6WsGiFjIowP4LtVTUt+6bKp1b/Uftb1V2O5QqbP86ArlYRnPJ3391Du2pcB+/kgHJYDYN6TMt0jNDUd6eijyHdCbNCTPcs0HiIYXZIEh7awDx0j55ObiFyfo0by47gmSqRpR45ldUp16ns6az+xutmbOgoIXOc8AAYpJXZaeQ4DzKw7i4lXll/BHpbW0hbQxHfm+pnNoVr61wL2llOCDHCcnSEaSTjcN7Y92rs8m+V7U7XxmjQfnL9l9fl1N+0stp1Pgvr9C9oXmDVFUm2w55jp43Tub1iCGxtPAyHK/YLrRj2c4wVS4koJ7Z1k/KK/cqu5zJxprif6fMnirbXwU/y4pL/92G32Q8NhnGZ+eI+mf3CzX3xH5v1IDbeBwbUxOhJyDyQ6InhjGh7wEb7O9pFztpqaW62kv9L3+AP8RwvFRcPjuvn9Rqs0tA8kT2vE0LsEzRYO1a5uuCUfEw/UaixWl2f2jO0l1i91+68Src20ay8eTNPsXbEdWxzXNwyNsJYHZlt9CD8bDucPsQQPa0a0asVUpPK/PkzBqUnFuE0I+UuyDFG9zc47eLew9nb7Otb1+NpPf1MW7tuCDa29DGUA6Xj6LSk9DCpr3kPmG+9VzRTyck3IkDLkLq0ad6sUzPud0L39Yd6chC2GbPfv6JDLUC0IBy3J3B98EIzKZNhQsNPKF34JvFL4R3GupZO7pj5XebAnxWqKlR6NlICeUksnSFCNFzR6fdAxy10CoyLHsBSpFmDRmRqE9FHkxzSPy7kqS1H0paB2z6V9Q/BGO925o4n0G9Lq1I0Y8Uv7j6NOdxLgh8X0/P1NvFDT0EDnucGtbYvkPWcdALDMknINHGwWLWqyqyzL7I9Fb28KEeGH3Zlquokq3iSZpZG03igO47pJrZOk4DRvac15LtTtbjzRoP3eb6+C8PXy337Sz4ffqb8l0+/oEALzppCXlLUOJipY3FrpyQXDVsbRd9u0j1Wr2ZSglO6qLKprRdZPYp3U23GlF4cufhzG1FRshYI42hrRoPU8T2rPr16leo6lR5bLNOnGnHhitC5JDIzQte0te0OaRm0i4I7kdOcoSUoPDXMGUVJYYj5K1YdzsLSXMjwGNx15uRuJrTfO7dFq9rUHHgrSWJSypL/3ReG/juVbSonxQWyxjyeqXwHpCyC4DVFOS5skbjHKy+CQZ2vq1w+Nh3tP2IBF6xv6lpPMdU911+/iV7i3jWjh78mabYO3G1IMcjQydo6cWrXN0xxk9dh+o0Pb7a3uKdxBVKb0/VeDMGrSlTlwy/uZzlFyWMLjNALs1czeztHFvl3abltd8S4Km/Xr9zzl72e6cva0lpzXT7egvp3g6W3X/wBVYkmIg4vYuc1cTCaFtfuVmmZ1yLphn4pyK65jKM+n2SZItU3ksahYyL6kwUI1PUsYgYyJLmhwQ5GcPgBVDen/AEH7uCZDdfnQRVXuv4fuDsGasMoR3JrgRM+/fcuBhI6rydMJ8ilS5FmGzb6GYDswnIqY0ZoOT2yZKp+FuTBbG/cBwHE9iRc3EaMcvfkh9nZzuJYWi5s+gPfT7PgueiwEDLpPkedA0DN7zuA+wCwKtWU25zf0S+h6qhQhSioU19W/qZaZ8tTIJqgWw/wYAbthByxOOj5SNXaC9m7yfI9qdrOtmlR0hzf+b7eHPn0N+0s/Z+/Pven3CQFgl8kAoQzvKxxhfDVgYhHjY4dkrbNN91nea2uyFGvCpaN44sNf6Xlr5ehQvG6co1lyyn8fuS2Rt2COngbNMA/mmXBxE5gWLrA2ytquXnZtxVuakqMPd4n0Xnj4naNzTjSgpy1wh4yoYWc4HAstixDMWGdxbVZLpTjP2bWJZxh9S4pxceJPQA2Zyjpp3YWSdLUNcC0utn0b65btVcueyrq3jxTjp1TzjzEUrulUeIvUV/7PmXilkt1pPsGgj+4rQ/4ilitCn0j6v7Ffs5e5KXVmme4DUgX0ubX7lgqLeyNDKR0hcOgtXS4sJDix7DeORvXY7iOI3EHIjIq3Z3lS1qccPiuTE1qMaseGX9jQ8neUHPHmZwGVDRew6krR/wASG/3bq3tFifb2t1TuqfHT+K5rz/Z8zArUZUZcMv7gm3eT9iZYG9r4x5sHp9OC2Le6/on8H9TGubLDdSmvNfT6CASAhXsame2mgCvVikZ90L5xmnIqoNgGaXMfRWuS8nT3rZLLOSQCENIsackLGRehPEhwM4gF5JcewD6Xd+yZHcr1G3F/nUraE5lRI8xvoo2SMdy9jQUDY6MU9CyQ2jef5XeSB7jlpBirkvsGSsly6MTT05Nw/lbxd5antXcXMaK8eg61snW8F1Pp9XVU+z4GixA6scbc5JXn4Wj4nHUk5AXJIAWFVq5zUqPzfQ9HRoqKVOmvgZY85NJz9QQZMwxgN44Wn4WcXH4n6nsFgvG9p9qSuXwQ0h6+L/ZG9a2ipLilrL08gkBYxdJBQhnKrbdT+LdTwwMcGgElxIu2wJdi0AubaFbdHs+1/g1cVqjWXjRZ1y9Mc9s8ijO4q+2dOEduoTXbQY+J8NSwwOe1zRjtgJsbYJB0TnnY2PYk29rUp1o1rd+0UWn7u6847r9V4h1KsZQcKi4c9dvg9v3FWxqGjrYoBIbSxMaxzA4Nc4NFhcalu+4zFyLrQva97YVqvB3JNtPGUs+j5a+eCrQp0LiEOLvJYx5fsNNq7ejpJIYBGLEC9sgxhOEYRvzBy4BZ9p2bVvaVSu5arPjl7vJZrXMaEo00vsi2qhoqRxmcxjZDcgC5cdxwM0bfeQBrmgpTv76CoxbcV8vi+fk8+B2caFBubST/ADZC/ky+QUrGxNDB0nPmkyY25J6Dci8gWFzZvadFd7UjTldylUfE9Eox3eFzfLL5avwW4m1clRSisc23t8OvoDbYgpqiMCPnJpC9g50NkdliAfZ4bgaLXNhYJtnUubao3U4YQw/dzFctNM8TecavLBrRpVY+7mTytcN+eu37GwsvNGmRXSA9XSiQC5ILSHMe02exw0cw7j/porFtdVLepx03r+j8GLq0o1I8Mh5ye5QF7hT1NhN8DxkycDUt/S8DVniMtPb2V7Tu4cUd+a6fbxMC4t5UZYe3JnuUGwMd5IR09XM3O33H83n57NvdcPuz29DHu7PizOC16dfuYesfkRw95rYpnnLh6YApimoqrcPhOQ7kuRZpvQuP7oB7O2y9PBc5hYzEsagY1E/ohD1AZwcTu5vm9Np4yV6+UtCoN/dNyVcE2jcuMKK5F4y8N6AetNQ7Y+x31d9Ww6Odvdxazt7dyr3NxGisby9PMtWdtO4edoevgjWV9dBQQsY1mfVhgZ1nnU2voN7nnS9zmc8GtWUU6lR6c3+eh6SlSziEEZdkb5JDPO4OmIsLXwRM15uIHQcTq4i53AeM7R7TndPhWkFsuvi/zQ3ra1VFZer6/QKAWUWzqhDoXCANbseOV4lJe2QCwex5a63A7iO8K5QvqtKm6Sw4vXDWVkTOhGcuLVPqngk3Z772dO6SM9aORkTgRwuGt+91x3VPGY01GXJxclj4Nv8AYnspc5ZXRpfYyc+xcFY6Mc2HOjc+JrQcF8wGkOJLTYONwcjYi2i9LTv+OxjUfE0pJSb3xzaxutVutVlPqZjt+Gu4rG2V08vzzLW7fq4wGS0oe4ADE5j8Rtpc6OzzuEt9mWVR8dKthPXCksa9Ogaua8VicMvyYmrqqeWV5kBDnhuJuB2TAQ4DDrhuAe1alvQtqVGKptNJvDyt9Vvtnl4FSpOrObcue+nL6G22fSRTtD3zCptazRYRN4WiGVx/Nc9y8nc1qtvJwhD2fj/U/wDV/wDnC8zWpwhUXFKXF6fL6jiyyy2cKhDi6Q4oQHrKVsjcLhlkQQSHNcMw5rhm1wOYI0T7e4nQmqlN4aAqU41I8MloNuT233Bzaeqd0zlFPkGzfyuAybL2aO1G8D21jf07uGVpJbr914enMwLi2lRfhyZPlVyb58GSLKXeNBJ38Hdv14jctLz2T4Z7en2MPtDs9V1xw73r9/H5nzuQEEtcCCDYg5EEbiFtxknqjy8oOLwxnA3IHsS5PUs0o6JlxagyPwcb45/bVRkiTiOSGQcNiWE8SuZQWGCVBN3f0j7E+qKnjIu4b4fj+xHBkUzIjh0JA2/ftXNzqwtRrsHYrqp2J1xCD4vtub2cT66Vbm5VFcMe96F2zs5XMuOekPX7eP4tPtrbEdGxkbGB0rhaGBuVwPicfgjG93gLkgLBr1o04urVenX83Z6alScmoU0ZmCB5e6WZ/OTP6z7Wa0ahkbfhYOGp1NyvFdodoTu59IrZfu/E37a2jRj482FBZxZOrhDqhDq4QF2jXthaCQXOc4NYwWxOcTYAXy8VZtraVeTS0SWW3skhVWqqay/JLqAVk9WWuceapmAEueSZXgdgAw+GauUKdkpqK4qknskuFfUTOVbDbxFdd39BbS7GM9iGuYzEHGeTOplI0Lf+U3h3BX6vaCtsptSljChH/Dj5/wCZ9fiIhb+012W+X3n5dENZdlVHVbXShm8FrC+3ZIAD4rOhe23elbxz5vH/AMdUWHQqbKo8eSz8yyg2DDE4PbjMgNzIXuLnXFiHbiPBBX7Tr1ounLCj/lSWF5c/1Cp20IPiWc9clFdSxY//ADEbAHHoVDAWEEnJr3A3aeBvY9hyLaFaqoZt5PTeD1+KWzXVYyvFagVIQ4v5i8mtPg/zDAKqaWjqIY2yvljlIGGQ4nC7g0kOtfeD9VcpQo31rUqygoyjrmOiemdUJlKdCrGKbafXU1BXnjROKEPLpDihCiqpmyNLHi7Tu8iDuO+40TaVWdKanB4aBlBTXDJaDDYW33RObT1TrgkNhqD8R3RzHc/g7R3Ydfa9n9owu44ek1uv3X5oYNzaui8ru/m4Xyq5MtqRjjs2YDXQPA3O7eB9jdtbp0nh930MW9sY11xLSXr5mSijc0YXAhzci06gharknqtjEhBxXC1qjr1EdeToFtFwJabHmrjIiaEYBSOzd83+Bv7plNaiK70OYt9/e5HgTnmNuT+wHVJxyXEIOQ0L7bhwb2+A4irdXape7DvehdsrCVw+OppD1+xpNubbbShsMLGvnLfy4hk1jRljkt1WD6nQb7efubmFCDqVX9W/qeoo0XNqEF9EZulpiHOkkeZJX2L5DkTbRrR8LBuaMh3kk+Jvr6pdTzLRLZdPv4m/Qt40Y4W/NhSojzq4Q6oQ6oQ6Fwgp5Q7EFU1vTLHsvhda4ztcEXHAZrS7O7RdnJ+7lPdeRWubdVktcNFjdnSSFpqJGuayxEbAQxzh8UmIkuzzAyHegd1Tppq3i03zby0uixt57+R32UpNe0ecclt5sZ3VAsHrqEOXUIckYHAtcAQRYg5gg7iF2MnFqUXho40msMXUmwYI5Oda12ICzQ5znBnyA6anu3K9W7SuKtL2UmsPfCSb88CIW1OMuJb+nkMiqBYOKEPLpDihDihCqoga9pY9oc1wsQcwR2plOpKnJSi8NcwZRUlh7BGxNuupi2CpcXQkgRVDjcsJyEdQeG5sh7nZ5n2fZvacbpcEtJ+viv3Xy02w7q0dJ8Ue76D7bWx2zDEMpAMjuP8AK799y3KFw6bw9vzYyLm1VVZWkvzR/mhjZoCHFrmkOacwexasZJrKejMWUGniS1RDDkizqcxoRausFaMtQDRdJv8AmPk0JtPmVa/Ib8mNjCoJfJ/CYbW/Wdbdwvn3qveXLpLhj3n+hZ7Os1XfHPur9fsaPlLto0rI44WB00pLYgf4bA0Xc99vhaNw1yGWo89cXMKEHOfn+ebPU0qMqjUYmco6XBic5xfI84pJHdZ7uJ4DcGjIDILxF5eVLmpxz+C5I36NCNGPDH+4UqY48oQ6uEO2UIdsuEPWXW86nDq4dOqEOKEPWUIesoQ9ZQh5Qh5QhxQh6y6Q5ZQhxQh5dIVyxhwLXAEEWIOYIOoIRRk4vKepxpNYZbye2s+mljppCXwyHDC8m7on2JETic3NIBwnUWsb5W9j2b2l/ER4aneX68s/PCfnnyxLu09m8x2f6DzbNIydrywjnY8suIGLA7wOXC63ba44JYzpzMi6tuOGUteX0MhE4FtxvWw9GYkXmOURtmV3IONTv0XAhVI64/qf/cQn01qyjXei+PqMOTe3I48VNUj8iU9a5AY42BxEZhpsM9x7CSKN/buf8yO6NLsm7UF7KezNpyi2C2piYGO5uWI4oZNQ02thcPiY4ZELDq0YVYuM1lNYPSQqSg8xMvR1JJdHIzm5ozaSM52O5zT8TDqHb++4Xib+xna1OF6p7Pr9+q/Y3re4jWjlb80FqgWDqhDoC4QzG0dt1Es7qeiAu2+OQ2IBGRtfIAHLQknQLetuz7ejQVxePfaP5r6JczPqXFSdT2dHluyDZ9pU7mmVv4hhOYjFyO6zQQe8WRun2XdQfs37OS/zPHq2vk8nFK6pNcS4l4f2Qbyi2tJFJTNjyErrODm52xRjQ5tNnFVezrKlWp1nU3itMPwl89htzXlCUFHm/oWcsNqSU0TXxWxF9sxcWwuPmAg7Gs6d3WlGpnCWdPNHb2vKjBOPU5VbVlbXRU4w4HsBdl0r2kORv/KF2jZUp2FS4eeJPC6f0/VnJ15K4jT5NfX6DPateynjMj9BoBq4nQBUbS1nc1VSh/ZdSxVqxpQcpGdh2ntKYc5FCwMObQbXI7MTgT35XW3Oz7LoS9lVqNy5+HyTx+pRjWuqi4oRWPzxGnJ7bn4gujkbgmZ1m55gGxIBzFjqO0Kh2j2d/DJVKb4oS2f5+jLFvc+1zGSxJchbFtitllmZCyFwic4dK4NsTgM8QBOSuy7PsKNGnUrSkuNJ6YfJN8vEQrivOcowS0f5zGGyNuGaObEzBLCDibqLgOt92kEKnedmqhVp8MswnjD58vqOo3PtIyysNAI5RS/gvxGFmPnMFrOw27sV7+Kuf8oo/wAd/D5eOHPLPoJ/i5+w9phZzgcbG2o2oh5wWDhk9vBwHkdQsy+spWtf2b2ez6r69S1QrqrDiXxE8HKSV1G+oLGY2yBtrOw2ODPW9+kd606nZFKN9G24nhxznTPPw8CrG8m6Dq4WU8ehds3aFdIY3Op4xE7CS4EXwOzuBjvp2JNza9n0lOMaknNZWMc1y7v7h0qtxNpuKw/T5j8rFLxxQhVUTNY0ucQ1rRck5AAbymU4SnJRistgykorLCeTWxnTyMq52lrGXNPCbh2Ytz0o3G3VbuBuczYe17P7Ojaw97WT38OeF+aswrq6dWXu7II5bco2wNMEWc8g3fA05F7u22g8dy2raj7SeeSMm8uVSpvG72M1s6MhoB3bvr+61pyyzEpQaSCJW5riYclqQ5vv+pXeIHhFTB0QO1/97k+PNlGqtkU1NNcbkW4vDjqh9yO5UGAimqXflaRyH/h8GPP6OB3d2mTd2n9cDf7P7QUl7OZreUewRUAPjcGVDAebk3EHMxyAdZh+xzCyK9CFeDp1FlP8yvE3KdSVOXFEzFHVFxcx7THKw2kjOrTuIPxNOocMiF4i+sZ2tThltyfX79Ub9CvGtHK+KCwqQ8k1CyGP5IztgqKiGUhr3OFicsVi7K/aCCON16btenK4t6ValrFLXHLOPph9DMs5KnVnCWjyaat2tBCQJJWtJ0Gp+g0WFQsrium6cG1+dS9OtThpJmc5cNL5qRrThLnEB2d2lzowDxy1W32FJQo15SWUlt1wpaFG/TlOml+aoXcqtlTQxsMtS6YF1g12LI4Tnm493ir3ZN5Qr1JKnSUGlusa67bIRd0akIrinnX85jiv/wB7Q/8AT/wyrNt9Oxqn/d+8SzU/62Pl9Sz/AGgQuNO0gZNfn2XaQD9TbxQ/8O1IxuJJ7uOnzT/PI72jFukmuTHuzayOWJr4yMNh/TYaHhZY91QqUarhUWufn4/EuUqkZwUo7GaoZRNtRz4s2NacTho6zMN77+kR34VvV4Oh2QoVd29F01z6epQptTu3KOyQtp62eGStlhDTaTp4gSQDJIARnuPHj2K/Ut6FenbUq2dY6YeNVGOjERqVKcqs4ddfmx7sGgDKeaYyCR8zHOLhpo4277k30+yyO0LpzuqdBR4YwaSXxX6Yxgt29LhpynnLlqIQf/Sz/wBf0C2X/wCb/wCgp/8Ao/iHTRmidHOwXhmY0SNG5xbqPuR/UN6qQnHtCM7eb/mQk3F9Vn8T+D5DmnbtVF3WlkBov91zf9Zv/wCStVn/AOL0/wDsf/2Ew/6OXn9BzsSkrMEDvxDOawxnBhF8Fh0b4dbZarKv69hx1Y+yfHmWudM9d+vgW7eFfhi+JcOmmOXyNIVgmgVTStaC5xAaBck5AAaklHCEpyUYrLZxtJZZdsDYjqlzaioaRC0h0MLhm8jMTTA7t7WHvO4D2nZvZ0bWPFLWb/TwX7v9jCu7p1nhd31D+WXKltI3BHZ1Q8dFuoaP1v7OA3911tUaLqvHIyrm5jQjl7mE2ZROJdLK4ukebuccySeK1lGMFwxMTMqjc5bjwZaIRpAlEA9zt+9QLInGg8fu4qzDYz63eXkTABXRawwaopcQ0UYOHuh/yP5UmAimqXfl6RyH4ODHn9PA7u7TKu7THvwN7s+/4v5dTfkarlHsEVAEkZDKhgPNybiNTHIB1mH6g5jtyK9CnXpunUWnp4o3KVSVOXFEzNHVFxcx7SyVhtJGdWnd8zTqHDIheIvbKpaz4Zbcn1+/VG/QrxrRyvkFhUR4u2vsKCpzkBDgLB7TZ1uB3HxV6z7Rr2ulN6dHsIrW1Or3lr1BdmclKaFweA57hmMZFgeIAAF+9Pue2rmvFweEnvj6tsXSsqVN5WvmHV+yo5pI5Hl2KIgtsQBcODsxbPMBVbe9qUKc6ccYlo/lj9xtShGclJ7o9tnZUdS1rZC4BpuMJAztbO4Klle1LSTlTS1WNSVqEaqSkDbX5ORVEnOufI11gOiWgWF+IPFPtO1a1tT9nFRaznXP1F1rSFWXE28+ARszY7IY3x4nSNebkSWORAFtNMkm6vqlepGphRa/y6c85DpUIwi45yn1FU3ImAuu18jQfh6J8ASL/W60Yf8AENwo4lGLfXX89CtLs6m3o2h3svZsVO3DE219Sc3OPaVlXd5Vup8VV+S5LyLdKjCksRQPQbEjidMblwm6zXWtmXEgWGnSKdcdo1K0aawlwbNfD6AU7eMHJ78W/wCv1ObL2MII3xNkc5j75Ot0bixsR7yXbvtB3FSNVxSkunPHUlK3VOLim8MHHJpn4b8PzjsOPHisL3tpZP8A+bz/AIr+J4VnGMC/4OPsvZZeM5GU9Ex8PMvzbhDTxyAAI4HIFUIXE4V/bQ0ec/YsSpqUOB7YFcPJpraZ9PzjrPeHYrC4thyt/T91fn2vOV1G54VlLGM+f1K6s4qk6ed3n0+hXS8nZI3MLayXC0t6BxYS1pHRtjsBbLRHW7VpVYyToRy09dM5fPY5C0lBrE3hcvxjyaUNBc4gAC5JyAA1JKyIQcmoxWWy42ksst2DsY1RbPO0iAEGGFwsZSMxLKD8O9rD3ncF7Tszs1WseOes3+ngv3f48O7unVfDHu+oTy95aMoGYW2fUvHQj3NH65LbuA+K3eRsQg5MzqlRQR895NRPmLp5nF8j3EucdScvpuAGgC16ceCCSMGrL2lZtmlAt3IsEzg5j/yXcHOLBwaqcjnM7iUwdyKRo3uB+qsw2Zn1tZL4Fg08SoczpnzJtGS4w47FFbSBw8PVcT5EnDGqHHJTlZ+GLaaqd+USGxSn4DuY8/p4Hd3aZV5bKPvxNvs69dT+XPdGs5SbB/EASRkMqGDoSbnDUxygasP1BzHbk3FCnXpunUWnp4o2qVWVKXFEzVHVF2Jr2lkrDaSM9Zh9WnUOGRC8Re2U7Wpwy25Pr+c0egoV41Y5QUCqQ49dQh5Qh66hDt1CHlwh1Qh5QhxQh5Qh666Q5dQh66hCEsgaCSQABck5AAaklFGLk8Lc43hZZPYOyDVls8zSKYEGKIixmIzEsgPwb2tOupysF7LszsxW0eOfff6eHn1fw88O7u3VfDHu+ow5ccrmUMdm2fUPH5bNwGmOT+XgN5HeRt06bmzMrVVTXifDKl8k0pklcXvebucdSfe7cr8KaTwjLnWbTbNzsFmGIW4m/wBAr2FjBlxk22/EatdlZC0WE9DjiVDjydauMJHMfuy7g5xCuM9FnyN/tCfHYo1XieCwFdBTZax3vv8AYCBobGRK+drduimNMhZ1wJuWNODCOOL7WKRUWYlmk1GaYx/2bcvTHhpKx35eQimcepwZIf08Du000yKtLGqN2jXT0Z9C5SbA/EWliIZUMHQeeq5uvNy21Yfq05jeDRuLeFxTdOotPTxRepVZUpcUTM0dVixNc0skYbSRu6zHeoOocMiF4i9sqlrU4Zbcn1/OaN+hXjVjlBSpjjyhDqhDyhDqhDyhDyhDyhDihDyhDihCMjwASTYDMk6ADiijFt4RxvB3YWyDWkTStIpQbxxnI1BGkjx/yt4b8Wpytf2PZnZitl7Sp3/9v36/IxLu79o+GPd9Rvyx5VR0Me50zh+XH/ifwaPvoOzbp03N4RmVqsaccs+L1Ekk8jpZXFz3m7nHyHADQDdZalOkorCMKtXcnlk2U/SCco6lZ1PdZrNk5MI7fROlyE0Xo0GB3vuQlhMlZCFjKOAWt9FMkSxgnzI4BDxMP2aFLT1bbmt8grUF7pn1nmo8E7ZKA4eC2P378ELGQ00LGH0XGHHXUC5TZwgfzehSsD28YMQymuXeCr8GpYdXCR9F/wBn/LQxYaWqd+XpFKT1ODHn9PA7tNNKVe3x70TRtbtS92Rt+UmwPxFpYiGVDBZjz1Xt15uW2rDx1acxvBzbi3p3FNwmtPTxRqUqsqUuKJmqOqx4muaWSMOGSN3WY71B1DhkRmvEXlnO1qcMtuT6/nNG/RrRqx4ohSqDjyhDq4Q9dQh5Qh5Qh66hDihDy6Qi94AuTYDfu8V1RbeEcZzYeyTXESygikBuxhy/EkaOcP8AlcB8epy19h2X2Yrde0qd/wD2/cxbu79p7kNvX7DrlfypjoY9zpnD8uP7YncGj76Ds3KdNzeEZdatGmss+NzSyVEjpZnFz3G5J8gNwG4LUp01FYRg167nLLC4qZWUijJsubDmETWotPQbbP8AiCOWyJSxxMNabpb0LUXlFrf2QMctCRKEPOhT+LZxRcEhXt4dRdax+isx7qKE/wDEZ0u95ruDjkXMO9C0Mi+ZNhHl5LjCi1kG5Qfw2/MfJLW4+b91GZpouk7w9VxR1BqS0RKpprhclDQ5TqYZsuQPLQxYaWqd0MhFKfg4Mef08Du7tMy4t8e9E3bS7UvckbXlLsDn7SxEMqGCzXnqvbrzcttWncdWnMbwcu4tqdxTcJr7eKNWlVlSlxRM1R1ePE1zSyRhwyRu6zHcDxG8EZEZrxF5Z1LapwS+D6m/RrRqx4ohV1UHHlCHlCHFCHrqEPKEPXUIRe8AXOQRJNvCIR2Lsn8eRJICKMG7WnI1JG93/s9nx/Lr6/svsz+HXtaq9/kv8v39DEvLv2nuQ29fsaDlZykjoYr2DpHD8uPjbebaNH+QW7TpSqPCMqtXjSjlnxaaaWoldNM4ue43JP2A4AaALUpUlFYRg3Fw5vLGdDTJz0K8FxMNNLbMfRHGXJgVKbWqONZ5rr3FxWUy6jPScmtaCoPEmHRuSpItwZcwpbHxepJ4QoY1khzQXeIDgQslF3HgrcdjNnrNnSoRlzBu3oGNiuTJkeimQmuYNt7qNz3nyS47jKvdQjo2Zu8EaQmo9EGSQqAPQX1VLdBKI2nVwbDkHyzMRbS1TuhpHKfg4Mef08Du7tMq5tsPiib9necS4JGy5S7A5+0sJDKhgs1x6sjdealtq07jq05jeDl3NtTuKbhNfbxRrUqsqUuKJmaKrx4gWlkjDhkjd1mO4HiN4IyIzC8TeWdS2qcE/g+pv0a0aseKIVdVBx5Qh66hD11CHLqEIveBqbLqWSENi7JNeRJICKMHot0NURvPCEf/AD+XX13ZfZnsMVaq97kun39DGvLzj9yG3r9jScp+UUVDECQHSOyiiGRcR/awbz4Ldp05VJYRk1q0aUeKR8l2jNLO90szsUjteA4Bo3AbgtunRjCGEeZr3Mqk3JnaWl7EWiF4ch1TQ2S2y1BYLDmbW0t97oktMgSabwUOzv74o8bFfOclNIeknvulWGkg9h8UmRcgXRoJD4blmJLwNySUOieR2Z71eS0MiT95nBp3KHN0ENP+f0S2WEyYdf8AdcwdzkE251WePouR3YVXZCujHWRCZjbmcgl5HOGUgWogRJiZRxqKqumuuSjkOlUwbXkNyuMeGnqXdDSOU/DwY8/p4Hd3aZtzaYXHD4o3LO+Uvcn8GanlPyfM9poCGVLBZrj1JG681LbVvB2rTmN4OPc21O4p8E/7eKNqlVlSlxRMzQ1uPEC0skYcMkTuvG7g7jxBGRFiF4q7tJ21Tgn8HyaPQUa0aseKIXdVBx66hDl1CEXvsupZOFexdlHaBxvBFGDkNDVEeUIP/f8ALr6zsvsz2S9rVXvcl0+/oY15ecfuQ269fsanlLt+KhhxEAuOUUQyxEf2tGVzu77Bb1Om6ksIya1WNKPFI+Z08UtRK6oqDie76ADRrBuA3BbFOnGnHhR5+rVnXlxS2K65nTPePJWVsUKnfYbBFlkksuRWmgZCxAxsUQfH08XZa3imJ+7gVOPv8QK45uCZjYqcWskD0x6ac9ivHdB8RSZFumXRuzQS2HwepZwQDdckMJ4j6LuUcxLqLXalW1sZj1bOhcOlre737shGJYLGeq4w4ge2Dkz+r0C5FakqPRfEB2eOl4rr2A3kh4B77kkuFckWS6mKlDQWVEaetSnqmUOhBsiUSKbWTX8jeVJiLaapd+XpFKfg4Mef08Du000xbu04ffgeh7P7QVRKnPfqaLlTydM9p4CGVLBZrj1JW681NbVvB2rTmN4OPc20LinwT/sbtGtKlLiiZihrecxAtLJGHDJE7rxv4O48QRkRYheLurSdvPgn8H1PQUa0aseKIXdVcDTjnWXUiFWxdlHaDsb7iiae0GqI3DhCDqfj0019V2Z2Z7LFWqve5Lp9/Qxry84/chtzfX7Gq5SbfioYQ5wu49GKJuWIjcP0tGVzu77Bb9OnKpLCMitVjSjxSPmkYlrJTPObuOg0a0bmtG4Ba9OnGjHCMCrVlczy9h6yIAWCJPUJxWMCOv8A4h+YeQVhd0zqj9/4jGn0SGXobF8JXGgoMhMMwUcQKiy8gE2p7vVOWyKE9JPyBYesnchC5DBht+yTItQeCUWbgQckEtI4GQ1mmgxILuhG44e/qu6nMoT31V4x09yxqEYtybtCNdVxHXtgui8kLHQA9tHq+P3suROVnsB7PGfiilsLXeQ6hBsL5pD3LkU+FZOn1XQWxdUhWIlCpo8FTm9XwRxADKqjD26Zqu2W1DTK3HnI3lQYiKWpd0dIpTu4MeeHA+HBZV3a8Pvw2NywvuP+XU3H3Knk4ZyJ4CGVTBYOPUlbrzU1t3B2rTnxByLm2hcQ4J/2NujWlSlxRMnS7Ta7GH/lyR5SxvID4iP1dm8O0IzC8fc2VWhPhkt9n18vob9G4hUjxJ+fgE7F2U7aLsTrtoge0GqI3N3iHifi0GV1u9mdmey/m1V73JdPv6eZmXl5x+5Dbr1+3qbHb22YaKHG8DLoxxtsC4gZNaNwHHQBb0IObwjKqVI048Uj5djmrJjPObk6D4WN3NaOHmtelSVKOh56tXlcVNdhzBYCwGht3b80xxORljRdS0Oz7P8ANdxoTizIS7U/iH+nyCbDYpV+/wDIMpZMjlkNO1BJbFinPRhjNNEDHx2IORIXIXzanuT1sjPqP3n5AcR6SbyFchjENUmRZpplsGVkueo+loEO9+SUi0ztlMkwJt6vGRzJ+/f0QhPBYzT3uXGHHGCbdfE/dc5BJYllgm2NW9x81yIVbkCUAz8UT2Ff1Iet0Crl7kS3Lpx4xgWVOqsx2M2p3iuT4fBFEFjnDlkqjZppaZQDtGiDxoO3tUT5MXUg+9Hcd8juVRYW01U7LSKU7uDJD5O8Cs26teD34bGxYX6qLgnuPeVOxKKR0ctTS887E2MFrC51icsdiLsHb6rMmlzz8G/2NmEmtFj4h+3NsQ0UON9gB0Y422BcQMmsG4fYBOhByfDETUqRhHikfLJqiaumM0/c1g6rG/pb6netijRVKPieer3Erifgh1DDhAsmZB4cE25aItwdtjgfZdxk5xYFO1R+Ye5vkmU9ircL3wui6ufuyCe4+j3dQ0C9ksfjJCdFECoAVBz8Cnx2KFZ+8AxHphO5CuQcbnIdnse9yVpux2r91BUe5JkW4aYLi4Ze+1KwP4loSxDiPspjwC4vEUAdiuNmUovoeJzHh5KI49GiwFcDLGHO/sZLjDi9cgm2dW93quQO1t0DUHr+yKQrOJJjsaD3uSC7yRJwURJIW1KswM2ruVy/D4IkCxw1+QzVRrU04y0RKy4EK9o0OIaX49qYmnoytOEovMQrZ/K+tp4+aGCQDJjpA4uaOBIIxDvz7VRq9npyzF4NGj2u1HE1kU1756qdslQ7E7CbWFmtbduTRuCdRoRprCK9e6qV99hzRRhosmSRynhIukkAzUjHkSc0tSBkz8EfCA56nnOUS0ON4Ys2qen4BHDYRX73wDKI5Jcx9BvAb79+96WWCuRw3FGkBKSFs5zy3j0ViK0M2q05ZQIzrBMB5DNoSGWYosb7/wAkDHROtZr2oWw1Hctu7sQ4Qz3gGHUjsViWxSpPVoHdkT3pi2ESb4mWx+/t+6Fhxzgtgbmhk9BlJagu2esO71XIBVlqgWiOYtxRvYV/Uh5i99qrpF1s6TxXUcb6i6pGasQ2M6r3iE3w+CKIL3GEr7N7/TVV0tS5OSUNCyFvRA8f3QyeuRtOOIpFjm9nBcTDayDGEE5hE5aCfZpy1IzR2cPkfb6xrkXlhzWIkIn+/BNaKsJlwfr3FDgYpnnnI9yi3OyejPD3+y6cSeQDanW/pCkAa3eXkF0OnigmNobB7SllpFVSUcBVZ6C6YZ/VWI7GdUWoI3rBGcWwyYkMswTLG7vfvehY2OS4BKLC2I+KLIOAOm63vinT2KVHvlD+sffFMWwmXeZZFp4eoQvcOO351CIPRyGQ6n9QHbPWHy+pUhsSr3geg6w7z6IpbC/6kOxu97wq/UudPzoTdooiS2F9VqVYgZ9XvFUurfBEgeYZ8P8AUfNK5/Af/T8QuTTw/dJW5cl3Se/6qcguZS7Ue9xXeQp7o9U9Zvyv/uYhhuHW7ovPW8Fb5GY+8Xu1Pj5IVsMe7LJPf0QoZP8APkdb+/qoEvz9QLa3WHyjzKkAa/eXkEUOg70Exlv3Rh780otlc2nijjuLnsK5P3VpGVIGHWHeu8xi7v54DCDQ+Poly5DKWz/OhaPRLY5bF7NUuWxZieXCH//Z"/>
          <p:cNvSpPr>
            <a:spLocks noChangeAspect="1" noChangeArrowheads="1"/>
          </p:cNvSpPr>
          <p:nvPr/>
        </p:nvSpPr>
        <p:spPr bwMode="auto">
          <a:xfrm>
            <a:off x="155575" y="-144456"/>
            <a:ext cx="304800" cy="304801"/>
          </a:xfrm>
          <a:prstGeom prst="rect">
            <a:avLst/>
          </a:prstGeom>
          <a:noFill/>
        </p:spPr>
        <p:txBody>
          <a:bodyPr vert="horz" wrap="square" lIns="91407" tIns="45704" rIns="91407" bIns="45704" numCol="1" anchor="t" anchorCtr="0" compatLnSpc="1">
            <a:prstTxWarp prst="textNoShape">
              <a:avLst/>
            </a:prstTxWarp>
          </a:bodyPr>
          <a:lstStyle/>
          <a:p>
            <a:endParaRPr lang="en-US"/>
          </a:p>
        </p:txBody>
      </p:sp>
      <p:pic>
        <p:nvPicPr>
          <p:cNvPr id="19465" name="Picture 9"/>
          <p:cNvPicPr>
            <a:picLocks noChangeAspect="1" noChangeArrowheads="1"/>
          </p:cNvPicPr>
          <p:nvPr/>
        </p:nvPicPr>
        <p:blipFill>
          <a:blip r:embed="rId3"/>
          <a:srcRect/>
          <a:stretch>
            <a:fillRect/>
          </a:stretch>
        </p:blipFill>
        <p:spPr bwMode="auto">
          <a:xfrm>
            <a:off x="460375" y="1503697"/>
            <a:ext cx="3290207" cy="2753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7" name="Picture 11" descr="http://image.slidesharecdn.com/chlorinehazards2009-090611140803-phpapp01/95/chlorine-hazards-2009-17-728.jpg?cb=1244729576"/>
          <p:cNvPicPr>
            <a:picLocks noChangeAspect="1" noChangeArrowheads="1"/>
          </p:cNvPicPr>
          <p:nvPr/>
        </p:nvPicPr>
        <p:blipFill>
          <a:blip r:embed="rId4"/>
          <a:srcRect/>
          <a:stretch>
            <a:fillRect/>
          </a:stretch>
        </p:blipFill>
        <p:spPr bwMode="auto">
          <a:xfrm>
            <a:off x="3941252" y="1503697"/>
            <a:ext cx="3759200" cy="2735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9" name="Picture 13" descr="http://media.mercola.com/assets/images/mercola/chlorine-dangers.jpg"/>
          <p:cNvPicPr>
            <a:picLocks noChangeAspect="1" noChangeArrowheads="1"/>
          </p:cNvPicPr>
          <p:nvPr/>
        </p:nvPicPr>
        <p:blipFill>
          <a:blip r:embed="rId5"/>
          <a:srcRect/>
          <a:stretch>
            <a:fillRect/>
          </a:stretch>
        </p:blipFill>
        <p:spPr bwMode="auto">
          <a:xfrm>
            <a:off x="460375" y="4365032"/>
            <a:ext cx="3269797" cy="2390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12" name="Rectangle 11"/>
          <p:cNvSpPr/>
          <p:nvPr/>
        </p:nvSpPr>
        <p:spPr>
          <a:xfrm>
            <a:off x="178604" y="655617"/>
            <a:ext cx="6992217" cy="803547"/>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Chlorination is unsafe. Harmful to humans, animals, aqua life and environment. Residual chlorine kills any living organisms in the downstream rivers.</a:t>
            </a:r>
          </a:p>
        </p:txBody>
      </p:sp>
    </p:spTree>
    <p:extLst>
      <p:ext uri="{BB962C8B-B14F-4D97-AF65-F5344CB8AC3E}">
        <p14:creationId xmlns:p14="http://schemas.microsoft.com/office/powerpoint/2010/main" val="193439731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pic>
        <p:nvPicPr>
          <p:cNvPr id="18436" name="Picture 4" descr="http://www.thehindu.com/multimedia/dynamic/02765/6MAR_TYJAI01_CI_TY_2765444g.jpg"/>
          <p:cNvPicPr>
            <a:picLocks noChangeAspect="1" noChangeArrowheads="1"/>
          </p:cNvPicPr>
          <p:nvPr/>
        </p:nvPicPr>
        <p:blipFill>
          <a:blip r:embed="rId2"/>
          <a:srcRect/>
          <a:stretch>
            <a:fillRect/>
          </a:stretch>
        </p:blipFill>
        <p:spPr bwMode="auto">
          <a:xfrm>
            <a:off x="3904174" y="1314042"/>
            <a:ext cx="3206489" cy="2282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8" name="AutoShape 6" descr="data:image/jpeg;base64,/9j/4AAQSkZJRgABAQAAAQABAAD/2wCEAAkGBxMTEhUTExMVFRUXGRsaGBgYFxoaGBgYHRoaGhobGBsaHigiGxslHRgfIjEiJSkrLi4uGB8zODMsNygtLi0BCgoKDg0OGhAQGC0lHyUtLS0tLS0tLS0tLS0tLS0tLS0tLS0tLS0tLS0tLS0tLS0tLS0tLS0tLS0tLS0tLS0tLf/AABEIARMAuAMBIgACEQEDEQH/xAAcAAABBQEBAQAAAAAAAAAAAAAEAgMFBgcAAQj/xAA8EAABAgQEAwcDAwQCAQQDAAABAhEAAyExBBJBUQUiYQYTMnGBkaGxwfBCUtEUI+HxYnKiJIKSsgcVQ//EABgBAQEBAQEAAAAAAAAAAAAAAAECAAME/8QAIBEBAQEAAgIDAQEBAAAAAAAAAAERAiExQQMSUWEiE//aAAwDAQACEQMRAD8AtOJm92hcz9iSR/2sj/yIjNSCpkqTrZ3p/qLt2pntKRLcutRJH/FNB8k//GKtgJZK1HYN+fmsRyXxGSJd3/1HiwBEjhcICK3akR87DKSS4YbxDpqF4vM8R2Dev+zFSxIrvE/xibT/ALH8+0QM0e/8R0jly8hlo+kTHBuDqmAFIdzZiNP4gPD4bOsJ94uOFEuXLy5qvVKTUC9ekUkJw3D5gqWpaHQav4iGfMyRW7eYiwcOlISAwLk0pQUr8VhrAScOtCiEkLyhxU0ehe7fyYLxU1MuUQOZTUFa3ICRqbxf12ee0/bKemYJMwsC2VV2o/Q6wTK4OklgGVViPf3hfD0ryZjJmJ6FChVnc0pX8rB/DEqnImKlrIKCynQUlJZ+XMA9PT3jnx48pJL5XbN6QHFuBoQgVAJPKlLuRV3d7XJ6Q+OESkywAEhmYsylbAA1J84d4pKCpyV5lEJzFOcKSgtRbJULCgzB3BuYjDw6dNmPKCspdQdJSG6HQA6V9YJyvtWSAcfJKQeQgg1GtNKecQ5atauxGiehrFmm8ExK8yUyg6WzF0hyz0c1cEbXiClyMiTTMogvuVHWKiLAM5WrgpbRjV6OGd4VNmO1BX2FLlvJ4dnyVJZKg9AWSxL12d6uPSGQaul6Xbbq+33MIImFQATqWD79H9GfqI0zsLKCZCAOvoMx+pjNMVNUR4Q9KVo+pNvLyjTewqWwkr/r9zWMyX4wl0kOXbSMp7UCqXuDezpb+I1nixGXf8rGR9rUAWLsSKeVBrBSjeGpPeoP/IfJ1j2FYSWQuSSQ61AsCDRxUgFxpeOjj8vll07WYjNOUl3EsBA/9vi/8yqBeGyuUHU1P55QFiSVKZ3JPyYnOHSQ8Ve66zqJOThAUg/7hniyUokqPRg/WlIOKwAKxD8bnBaAAau/oI3SWf8AGV8zbD6xFFNYNx68y1Hr/iAs3NFRNFYTOHWkAlwK6ObxbJsqQRKTJVMUo1WFAUJCaUFANusAdjUyznlzUlSJhAdvCQCxfQVuLNE1LwysMsqSFBIozHKobjc0FYrrB7S+E4UEpoSkPfVtveIhEo984MxCwQEOxCASBmLgvd/vEvgcXNngoloUoipJYfJaG+8QlipitwAQc2ZRIAFNXLQ/b8aT9Wj+pKWQrFqCwzv3QHqCgs8cjj0lKVKSFF1cycrkkgF60IIO/tFXnISFKCphQogBQqrrZLn2rSGsKpYUlBS/K7ZmIH/IXdrAteN/0um8ZiT45jJU/MqYFgkEAUOVIuAADVw+nnEJJ4jMSsd2pkgsxIav7tAAYQtSprImoUhbklTKdQ0Buw38RrpCUSyooQvLLCXDt0bMrIHKnq/W9457t2r+tzx0J4rilTUFSyO8dqGjbgB2Db3tEXKlKCgbkGv03iw47+hlygpZmrJuUjI/lmqR6m43EVqTjSplqZAdQqUiqVJBDCoLKsRpSKR2lsLISpDrzJUlqlgCB5OAzX2iEVMRMCsqlJVRIBUAVOQ7crV0c+uhku8MxKkqIyO9Sp1MKAijBw96tYuYL4vjFzwkzWTkBoLZiQ51qPOwjGyxX1YRSVJSUlCVJ5lFYW53pahZrUvpGjdj0ASEAFxp5aRRZWHmTASEf2kEAl0h7u+bxVIu8aH2TlgSUZQwYMI0FEcUNHAjKu1RIrUKzDTcj0N41niqHH87RlnaoEUr4vM/xDQruDL4hCixLoCaBmzfDDbWOh3B0myyB+sbUqCY6OXyTtlgwpGckmwf7RLcPmVc2iEw51O8TGGAAjOo6ZOFn9IhOMzmdj4Uv63/AIiVSl9DFX4/PdJP7j7B3hiary4Fbm9DBRhmUAJqHBIeo3H+oqJq+9mcDyEipCQAlT0UKFvn2iXl4laEFTMlNLmty422h3sqJWXkWhSmcpBcjcseYB92g/iOIluEZcrOHO9g/nWKuQImSueuUWzpCnbK7WoVZal+rxHJmiUskKGZt3c9Qxq/4Ym/6/updC77WGhJO0V3iOGWpK5gCRcvZQDhyA+hP0jemESFgLA5UuTrUvWoJYPs4tBmGecpalzEoWpiCTlYAa7iiTb9IEQ+HMhSAELUogByapc0GYmmmh0gxWBdQSZhAIPiSyenNa1vpeDTgqeZgJL5mcd6c0tLAZlKSSGoAfNzTaYOKlGRLM5pjZUgoDEi4AJZrOelTFRVgcs1ClTHQlTIRmUEr11Yi3sHidwUvKlIPMMxpRzmNGSPPzMG9dL/ACWmk8MkzFAlIVZXdZSQmrpBCyXDjXfYgRWeJcKUZcwjMoJKQhRTlckjMpwGIypbqbXEXPH4FC0VYy6FADghRIHKoGiWNtGhwzZCpas8/JKlrzGWoKdOVRehdgrYaU8iXro2XjVf4ElSEf3JecmguKNR3Z/CbXbWkdxApfMpxR2JLAtUAOQbGnw8QnaLtKuqEEBOY5CUZSEknLS7NVnCX0hXA8cpSglbTErBALtkUEllmj6V0Y6Q4nUkcxdPMkAZpuehNTRjcsoaaiNA7GK/9NJO8tJ9w8Zzjs9ZbpJJ5yxBP6iTmqQ4agAfyjSuyaGw8oXaWkf+IioijOK+ExlXapKmdweajW6RqnETynf/ADGYdrTsP1RqysSUtNT/ANkuBRqhj7j1joeQOZJNWWACGuCb7tWOieUaJ/DS4k5Q1HpAeCR5RIJSB94l0JnqAQTsD7xTeOTKpA6n7D6RbOIr5W3/AD7xSuKreYroW9qRUTQkN97lmJUzgX+R94dEMTCM4B1HrsIwWbh/aIo5k8oUMiiC5Kdj/MTcvGf1E4hSsrJQpOX9bctaEvXq1XimYPDd4oJSKuz392840LhuHTLlpSFEpsXdibmn58w1sRU/xAlLOoAB6ZRqR10LCDOF5TLJmJzFQKS9sruzexrB3GJsoySlS0OsgUJuGPMRZg3k8DYaS0tLFCnKmyFwQCQVZma9LgxuWxplRU7ColrSEoSz7OA/7ieUDUPvHvFZk8MZOcyyLFKmUx8SWBavpEyMMkBSpjZSQAUkMGokjW50rCcDhVZpmQnKmqnIBOpIB8hcUiFoDD4DFkhUyWtILEqSCqhs6mYJDWG8SGHHdqQXdaCS4JUC4/aU8pCQagvVXlEonFzZyFS1TP7YLMmhV0NA6aaQzhsI4UyC/LmUkElJchJJS5T4XdmDXhiafw+LUheSYUtMqk0YE/uSLP7fML4ggmVMlBCE94eZfd5ilQBJUpVSkEDx126wXP4NLEuTOMzvFrAJSUDOxDkKcmn6f0mGuETQf7U2qmKasy0/tV1iOf8Ant34Wc5iiYPskqaMxUsIJPduh0qNXKelDW0SuGwSZaXcKBYgJTlSnKwBc2F3FHPWJjiGDnSJqMk9aZYcpOcl7koIIIHncgxFTuLT5ye7kIMoD9qsxegNhZovjnLty5bxuVD8S4grvMqAFEkOSAyR5ipNTrraNf7MD+zLe+VP0jLsDgJSCoTM+exKAHJDgitBqGjUuzST3abWH06Rcc6J4j4T6xlXawvr+oeldo1XiAo3nGW9sXJIA1DF+uu0asqktZMxL+EA+ZFh5UrHRyXKxVyxoBR6GvvHRqy7YMPWCjajw3hk0h/LV7ewYRC0VxSY1P2h/wA9IpkxT1MWPjk/lmHct9voIrhikkCGkySpbpNqfg1vDpEL4eo1303jMnuzeHCXJuDswZt9dIsmJfKySNyLfILgM/n6RWP6kkAAZWTUBipxoQaAkgHo7x7KmTASxIGoDV1Ztz9oMbRE5a1nISEm7AOOral/teJvsnxBLjClKkrdWWrpJYqP/U3p0iElKBLPWgILO+gq5h9GGDk1CugOmxi/KVkxGAlKUEhfdzVqZKgWTmNnFm87lhAfEsKMM4nTZcxRWxauVw4zJSTl5QaGnpHSeEysilf1CUoSwIIcKDAHPV8oFA33gaUjBSQZeVOIWXJCcyEJBSHDg0dmapbasc8dNdgMiyV5lZAwu2vid60IFaXiawctCAAEpGj/AKjvVhXWIjDGWod93YlqZsicwSAX8LlmYC9ATq8SeICSQCHS9yW6VALs0amPZ6palBJzBhRQcVBLA+moOusBzsGoBIQF+IrCswISbh3L10ofSC8ShBAzAKIVQpcBybuWb82hnFcPKF/+nmoJLOC+RRJe5ANzdvpBYrhcpE7HzJwSgmWgpKc/KStyQAwFwSwzaVtAOOAABICGUQzh1Uqqmrp+DEDxLjSpigQllWTlcVP7avWJ3DYETESU5mUWApQMlRs7uQN9YOExXycpynSLxcxNDQAOFDyNw3v6mNW7OHkQP+I+GjJ8VjglRSxUR+0P96V6tSNX7PSmSk65R6UDiOzziuIjljLu1CGJJvmHrzRp3ESMhIfV2r8RlHamaXNSUvRX1CuoAiaYrgVcgv8A8vRyPr8x0My5TrSmwdLklgHyg+Qrdo6ENGkq0/P5hUxTBR2B/wAR7LT+awzxNTIbc/F4lao9oZnhTuX9qfeIhC7wXxqY8xtgB9/vATxkvJq6GCsFLZIspr79LQCpL0vu1Ik8MlqOdw77VcGGCi8Okgmr3PnTXSC5awlSSxBAD1uoagtRz0pASJiRRSvRxBGGTR1FLEgMwFb6l9btpCw1EpKlJUCklRYhVwVlkpdTuwq430rErxDh39MyO8Eyj0I5RVhtp6PEQkZTROjH3ua1ibxU8ZZYRlUMgAOTKpNwQ71ALsQB1e8ZkOvEETAModgo2fUButOmkIXjHohEzM5cM6mL5mUXBNbn5h4JRNWAotlfMcpJpUM1SXDNEhh56JKlKzABnCqZiLkZCyiXagBdxSNejKVgMAHQlKF1qUDOpWWicoLMliMxJoMx9Zji3A5mGRnLTgQAa5FJ0FUs9wHv9Yg5XHu9WubmEpSnPKoyykMAczLdypiw1PnEhwzFYjFqRJ7wGSmpUUvQEM6lFz0d6XiZ/Tf4BE+YpKShKlBSiEgcyqM2pVlc1LM4Lk2g3hXC1plrKwoKAdlFzQEvcgPeLvLTJkJISEpOpYB6atFX/wD3BUma5BYKSCwY0O1WelYnl4PHyyrg89aEIm5M6kMUguxIHK+pYsfSL1xLhRXIw4WOaZlV0JKX+8VVHG0FIAQRQBm6fMXvinGhKw+Fo5VKShyHZ5YqK0IaGztpegnB+xk5ctxkIVzCpFLjRntF94Lhyhg70B/mIHgva2WiSkZg4SPcCJzhE4qcnUP5x19OXsvjMohJa7n5MZP2r/UVBqu4sa/xGvcWSMvp+UjJ+1xSpKkpIc196RFXFUnzgQVJAq9KsH2bWjR7CDKCRlNU2SGZwAzjzNfaPYQ0h/z8vAPGFhwBZj8/WggwKZ/w/wCYgePT2Cz0b7RKlUxj5iVBirmDhqGoboXgdWkLnTHNSSwAHQCw6AQ2VNGBeHUcwHTYN/jWJQIYX9D8E/WInDKAmVPlvvExLQ9dLh9ST16a9YuJppZWP03NhUNToCBBMubQABVqHM/u9BCkIBFxUmz7fEJKSQ1WNAdejMOsbG1KS5SkMpgASQK8ymuWq4ej/wCYKxKZgACUvnSk0cvmdtOhDf4iLwosFF8pZJUWL1IBs1TX2aFS1KJC5cwhY1BoguSw2NHAH+8yamTpeHVlGVU0c01TJUlBI5UIehUHcvuLxE4jGmdnVlyBRsRU9SwFzVqC8ISB4lrKiAkEqIUwG7B3rrWsSGHKFMpNfdlEXs192DQWTyZbgaVhszJXU3bKwYV8IuaDyaLDwXEpkSyQaqrXUCgH1iEM4AFKg6mDAuGB5hfYR7IlqXLKAE0W5SoONNQxFqsRGpj3jfG1rWACeYtrR6WjkSTKQlRJZea5qTY0uBWnlEfjQQpBISGUmiQQ9Rckk/MG4wylUPeBIfLlOtG/SaX0c0tE8psM8qnw7BEpBzM5OnUikWHHTDMRh5ZqErSPMAKcfHzHS+HSilkiYkuz5mHUsoO5VZqeVIKk8Ml0qQpNQ6qknNUD0PRyIc0ajsTh0ukoAy0Iy0boWFTWNm4NIGQeQaMrwmEylKQTejgWcdKPGt8HQAkbNFB3FxT0jLO18oNmoSk7vY79Y1PijtGXdr0cqi7l/j/Hl6RNMUpalknRIdY/7udBQ030jodEsjMwLf5YvHQhoYWACdvtFT7RTxly3zG+zNX83i0YxTSyN2Hp+D5ijccmOtth9a/xEqRKobUIIZ7wlUq/QQgjBtUkPUnyb86xMSZz2qGYg6MxHkHhfCMIEqObKaBtn9dW+sTeEwKGcpGYcrs4ILs4NB+bw6nEWks+2wuLNaz6dFR2Bl5iM1asS1XeukT3GMEJchOQ8xWMzGihXM510udIi8igUywhQUQFF0kBaHFiQ9c1xtDx5aeUwnE4OYCtRBCQfDZgNhZyBvqYcwCEhCBlajE1Lq1JrQEmFz1EkvazZSa6a1Fa/aG5MpanS6fEB4mchvDStAXYbQ4DsnGKlhSpbuU8wSfEi5opNCznQ7QzwqelSChLhSjR2BAo5Daa+sLSVc5oB4STpWnlQGnzHsjLLTypRMWl63ABA8TMpZpRJytq7tE6cPz5iwQkkKQ19AcpcMAaFwH9+j+HfI6gUkgFIIZ6s46Ew1PxizdKWCGICctDUvlYFwajoNYdw07Op1aDKAFAp/cwT+ljtSpiN7VnSJ4y+V7Fn9YklJDcr2s76XBoa1N7QBxZPKYNw6nRLL3QDbYVsN/pFRjs4BIABBUGBYAmji/6jatbG0DzJIDlLFRehd3q1fVqQ+pLAk1NSB4RYkDQAu3uYZxc4IS7hTvQWe3KQHY02+BGZ7w5Cu+SHzCgNGqSCPP+CI13hIdIpakZPweWQqWHclSXIPUEt9PIRrvDrCKSH4ookHRozTtYjlV5v/uNI44b3sSw1jK+0k7MlYq6TXcGJpirqUEIIerkl67l/YR0MynIUo0zEM5sevrHQhfOKzDQdH9/9RQ8bMzLUoan4t9ItnG57Zy9g3tQfP1inExMVXJvBElWZwLuPb8EDtB3Z7CpWsgkg3SdAxq4/LQyJqycOEuXKJmpSARUqDuKClGPVolJHFJSAGOYnbw9Ha1d4Hw3D+8IK1lQN2cb6PSF43hMqWphQLAQOhJ1+vpFTiNLx85M2mcJ/aMpJJZy1P8Aj9Ya4pxBU1aSEGUsISDmISVOXdL2AdxTWChw5MgFS5oUpDs5LJu+UOxfrtAUzias6T3cqYVK5VkVCfCxAU5CQBQsI3hnnC+GqmslKiVCrEMCAA6kqDvcBmesDcbwyhMSlSWZy4SwVUEUUHNwOsWDic7DslckKlKCBnCeXKs0ZJoQakEj5rEEtZWwK35WBVUBq0f/AFFWRMqPQiYuZy8iRVkhVSzUT0EES8GsKALpSKk5nJazMXA6fR4SkqdikVqGt8swpo9jtC04kgjMCQzCzUsKV9SPpE4rRcueJgOUVNFJPKQogWvmY2diQ1oYwyQhRKQhTkOdU/8AUvrqK6bQ8qQhaDRRIKcigqhBcqKgbdKmptQw3hcMEILWNXdwXsXfp8QYrQXEx4utYVg8YZMmVMUUZVBaQnWhIJYhncaPbSEcQm/IgHh2HUpI51BIUQALOK7f8yfWJIpeML5TLUFmwKaBJSCHL1oRbeEKzTFJUoMgFlHRxbN1NDfQwfgcIFTOZTqrzKUTsTU3Op/xDGLnIExQCkKCaumvmX9RS9NYrBqV4Ut5yACKLHmCDtp6xrHDAGB6RjvCQf6qUm6cwLm7sbV16fFX2Lh3h/BCAvGlAAk2jJO1QopQGVTn1S0azxk0fbTSMu7XTwQQ29/f2rE0xU5M8ykhOSWrMFAhaXGY2Z7KfUVp5x5DGJllRClaEUAatwPNlfEdC2p3j0zlbc/Ar9Yryol+NzHUA9h8mIlUDV5MtElwiXzBQUASG+Cfe/vEapTeUS2FkBKUqBHNS/6ht0/iGBdpCjKlhgM+WpA31P59YVNxYSEpmkc5yilHYlvNkmAcNxBSpZOXmLpQT4Sx0J2ir8WxE6ZiUhQaVLAIANyl0lVK3WR6ReJ1YF4hBd+ZSlUAYln69SdolZOBkKByqUAo0o5URdhUtW9qxX+4WmU4QrlyhRKhXYgvY2o5oTEtwbIhcxUxQJZGVTF6PQH8vDw4zRy5XC8eDLBoUuw5aKsalrEsfOIDDTCJihmzAO1iptQKekXjGy0LlGYsksl0gMRmB/UVO4Zgza+sUeUuq2WBQ8uSla0pZzbT2gub0032ISlLgqLir1sGuG1D63LNHndkNylyabl6O4FDTpDClJISC7sxNS5upykMKsPUXhhExQIGcqIGY5aNWj0FQda06mJ1SRGIUkEV5QRZ21fVrk+sDcSWQgBJawAIFAbDpqpjYaQormTCSslRJY0SKAlhX6t9IROwak5FVJSaEmjE7i5O5NL6RKg+PLpG4LGAcBiQApKiwK+ouNS1BSlXvBM2YCDmp02iMwUxOdaSlRzCwbq/1jMmv6XIsFKksMpIJGUkuWFaCtRR9bR7PWUgISyinlNWCQ1XFzRrdIXhcJmXLHey5SVuM5U4SlIc5izizVuaC4iQ4PgJBWrMVZE1dKS6q05Q5S4AJ84R5NdjeFq79MxRKygupRJYcrAB403+tUBQkDo/2DxV5WOlSJYCUlNyEkczPQq6nrEhguGY3EcxWJKTYM59qN7xO74VmeROJnqIKnX7l/mKRx2UVpUHZ61HoLRZsf2fnIcie51dP+YqHFMQtCimZca6HWNWiBGCWEnMCEi6gCRtRrEuKn+Y6JdXGRLw+RK7mqcjkuXbMSwBsaE3jo2n6xC4+Y8xR6/SkBLhxRhCoUlGUVME+L7w9wuQVAihckAtU6OB+Xg/sxgBOnBK6pAc/H8/ES/DuFGRMWlgo1YipHQ0DD0aoveN22al+CcMXMQgTSoTQKEfspQguA3QwVK7JJy/3cQkDqkmtXU5aI5WNWQoJUUqUMrimU9envEonCrVkKpwcUJINiGPKKRXG/qeUo+XwBCQ6pneiwCkhmFNzXyhUpKFBKQllJqqlHrb3HsYRxjGhMmUhM1LDL3hAKXTWwNgVC3kxhiXjkhipSajK4I5qiu9PwwW9meEP2sxK8wSaobw1IVQ3DMfc6UiJlqZKh4n0ygNZjYqGtt2iR4zie8XRi2hFXs71p03PnEXMWHINCX6kA1B9dIYKQJaRzJSBvQk30G5zdPiPcDhSHBSWdySUvlcAEuaGrAFq0hsBUwkFWUafvIs/wCdYkpeHlIllJWUuBdAUlnJJClGhcNfVuo168NOzc1IAJbw7AmlQK7uQPeOylNtqAl8x1VUDL0A6QRiAlIASoqdIUqnKkUIJe/n06tDJx0xAZPNVKmXlId3YUdIzJJYlyN7xNqpEPicDmUsg2IdiKvQZX0peEyeDJTK7xTk5iksapoSmjMHANXNjSJRU058wYGrNy5QSXbpXKH0ptDBXldIJzMCK0Beh6nR/OMxWHykLHdp0yhNEpsVMzA0p8wXhFJE0JDhISDmcAgsKADre9IERNCWSx5uYlrlzUUoNPMQ7OnhKVKyJmFiKglq+JNQ2lTGxvaW4Me8xMslyxepuQKO+xrGp4NNBr57xj/Y9IOJSpL60u9Kn5fpaNf4c7blvZ/ONJjW6C4ui9G6/l4y7ttKoo6xqXGBc7jWMv7X+FWtI1aKCmYVJe9aed46JMkSkpSU50rKglhRqAZnFmIOXQjSOgINUIJhTwmEDuFY1ctbocPSguNn084lsHiCFKWlawVnNWqQ6qh/FQKNfJzEDKmrRlUEhTm2pFm/NYleG4pKjM7uWU25MzkNo5O7ltM0BlzwsEnihSHUA4UACopFSCRQnpeD8DxB+UyVVqdQH6NYA1it43ETm5UFG5OgobDT8vHmC4gaKerkEVZRNUuEkWY+8bjFcvkqW4ji5Rn5ZUkGWhrlVQ3NQkZU1YM27Q3iOMjJ3aUhKAXYhlHXKCXzB2AeoAgDETO8mFZLKDVrb3877QtLpDA8z3uSD4m+fwxbkZXMD1Po4fo4949lIExIEvkHNmIGp/a7Bm+X6Q5/TgrKlFLOwJsA2rbm/wDqDJclCEhYUl2IyqdJF7OLW9UmNa0gKVllgkNmNC5NaEvQM17kQ6C5YnMkgqOoQA+5YVLX2h1QDZs5JUnmdIDK/wCKnsxDO29YTPUSxDkApcsBWgDkeKtdK3id1WYa4isqaUkFKTVSQXYirE3YZnYtUq6QZhmloIUoFKgSmrZVVTmI0UL32qRHq5GYFTpS1eZ3LsWo5JuYH4irKBkIUSahjlcKpfcOa6XjEXNnhMsHOkryoASkglRLEjltRiUkHzgBCsygGUSQzECpAokAXchq/wCYMxmUvNZMomiZYWSwAHMHu5BDjY6QDzZe8TUBYQFPUkhgwd7AsaRgLnpOHWuWFAmy80tJSCP0h33vq8ecM4hMlpCUqGrgpDKceCZZ008L+0I43iwqflCcvdoSJha85SHW5rmNb/WBAvYOS5FQMrV1oQ9wztTWlUS1KdjHGKQKeBQJo5ICQHbzjYMGmkZL2MY4kb5VGgpcOaUF41vAinlSBkNxl6kiM47XHkPl7xpnHlEOxHr6xmPajwk7j0fo9oKVNWlJdrmwdwQCL+zx0OLng5cqQCEgPmuauS+4I9a6tHkICEx4Y4wicaGAjMNPUoDJTcakDZrAxIKxOUpISAQAMqRQ6kuNXMRvDksR1p0tEqZAIYDYhm8Wh9HtDg1PYI95KJo5Fv5EQ+cZQWArmYNRy5SmrhN9S1qvHnCMcpBbKTVjsRah+0SCMG6lZaCuU3o4Lh9afMHHo8uzBRVCk5Wyg8trMx1BcVdqmF99LBGck1GYjQdBr96QkpU4AZ9rHb5jwTg6gUgqDvbMC5oH8Jf4JGsUkpU8pJIyjMCyiLVoQNCC14Kw6e9JztnABCOQJISHLu2lhXyNYGkYgnWo1tRqi/WHJQGZ2AZJD2IuRXfz9ImzVS4mOE9nBOkrnIny0d2CShlKCSP3akHcA2asQ2OnpDpOQChBCidqdbahNg+sHSVBIWlSSTYJqGBJPLWwI2q/UQGrDgTAlGSozLzEFgKpByliS+97wF7mUuWFixI1BPSlwADrvCsQQtCB+xLKZxmVnU5Jc5uUDpe1Yem4NSZRmKKeUhwCSQ9Bo3S+/nDK2LMGdm+o2+kVE0OZaTlKgMwGV2AfzpW/WB8SqWT3TCoFACre4dj7iFS5qSompGniau2hf1hjuQteVyhCiO8mF8zPVILaD2jVhKFf2wqXzJAegITmBIDhrAAtvzEQGuUospreEF2q9T7H8aJRKE92ppau7Kv7arAMcozIAYlgWNDTUEiAp5KE5nJdsrpPMR4gCHZia+YgKzdjJif6kgN4CaBgOZNB0GmsahhjTWMs7EuMQ5AP9q4IqSoUYHlZvmNWkCnpFBE8dYgu9dR/iM17UgAFI2J97xpHF2cnUim0Zl2nmvnTYjT7/nWJrKZLTmdy3K58rAlt6e8dCkoypCxXUAjMAAXFD4rC9I6FjCjDGJqAOsOmGil1BqtAUhh1BhYm/RwPykSmHUWcG9L709/4iLwrG1Ds3vTesSCVsMwDsHI/iEJDhuHCZqkrG6gBdlNbTf3ielSElJSHSOoZQr13+0VydxQAInChSQCRUMf0q287QvEcVJOfck3/AEir/m8cu3SHp2LSc4IJKWSMtSWfM4uTUeVYYmrysC4aoFC+4o9X+YEwstWUF2USVKpdy5g2egFJCQBm8RKdP+KrihPtpWOvpz9nFqIU1aHXKRlBoFO4IO0dKmEENRWm2bz6NeGcPKUVEulk0ppavn94VMxC3LoLKseViH1cACwoLWjMdzKJyuQ5JJfme55r1brrvC8JIQlyACSLedC9HP8AmO4WtSlANlQXq7lj7f7PpBeKSr/+Q5UMpSs4DaZmcMS2jkRiZWh0ZgKg0SVUrltSrOPi5j3FzQoEtlABAY1YNUqzXZ6hvKkOyVSsjsUzlEMQSwSBmJL0q4ATcX3iHxM7vFM9LBi5/wCRDB/tQ7xoKTi8UlKHBS9AkG34HhUl1BytRewbL70+YWcOEswBLXeuzV19oWs0zDxByPTzFoaIXOmEhNzol3AIsW6b+cCLJUUuSUJJYOWBJckDS0HycIFSlzDNCMgDhnKuoF79KAwCSGYO9AAUpYJatXdwQPeArP2HDTiogPkApu4/kxp2HrSsZn2GT/cJ6ff6xp2HVStIREXxiRcxmvaqXQ+XrGl8XmODlY31tGZ9o1HLW7e9YmlTMS2VIJqGLbj+BWOgLEzCXHkBp+D7x7CxRhEhXNHEwnB1LM9X/OsBHoQ3MkkvcdK1+IOkzAa/bfSELYpYjwnloAd3V5tCpKRUetN3NoYKJlqy8wDPRQNinUH80jyZh8qi5caA1pRSQKaAwhaNzQlr+cTXaKdImKknDzErCUBCsrtyMAXp7dBvGYBhVDMgkEpBBI3D2+sEKKXUUoy1cHNUihszir6m/SB0yCAHJL10AvT6R2ImpFS9j5HoaUhBSsOKdNhqVPU+phU8hQZTuk/uNBtl8/rAcvFqqUAFvb3au0KRinIJFiPiznf/ADGxtHScSl0LAWVJsGuR4MtjfV6O+kcnMod4VALzNzFmTXxE/pc1D1cveES8SFHa/wA3qKt/PWEz1hSiVFhVgNYMVoTFzAlBQkqXmoMr5lFnUo8xAZ2zC+sEy8MGZmsDXms1TqIRNIDZEtqWp7u0Kw+KDBNQNCb+bi/rDiT8kJHLo7UYebmEqWagVqwALuANN45KgKAi9vvHTBZhrrtT5+LRmIWVJDEgPdGrkAGj1YFv/cY6XLBIUWenUba3rX1heEwbrGdYQCHzKIYAOS41VUMLw8tEpM5SMysgYJJTVQIpQWd4xT3YaY86ZQOwpTc3At5RpUgloonZmWkTVJSkpIAca1ch3q9zF7kGloGRnFE0LUjM+0q6HlahjS+LG5dg0Zr2inlQUFBoKyjf0xKkKA8VW1dL39A/8R0PrWCgWDUqRs1Pd2joWR0xVIewvLcUgWZWkSGGoAknyjRqIlzWatNHu/3EPSJiXDlj5Ek12aBSqtAR13/Hh7Dpy1Nzuzv0jMOWotQOQKae/wDqBMMshWUB6B2al6l/pBKFgVSz+f8AIgZcouS4ZRbV3Z69GMIEy8UDRCiW2S/TWHO7VYlx7UatR9IVgpQFBU70FhaPZyyohCa7q0H5aMz1OFQVZVEJapUQr7DpCE4YEgUAHnXQfBjlT0oZIBJFOqlXs9P9Wj2SqYfEpgwICaspw+YG4Z7b3g04bMlaDyg1BYmgvdLnmTTeFScMpw5L9QCfVvtakLwYW9ZhKUlkpv1uK61HWDsNlSp1hSwP0g3894dGBF4A1KgQAwZm3Z/N497npUB1EOQxoHD0BL16RLTcYAqYoJICiQoLDrynlSgMWNGoHozWMRqpQUkuQTeqq1uRaorbd4NIRGFmBVCnL+02ZtWAb02EFrnrLBT8oABKjRzRKX94bVOyslVHsp6EHR3fV/5hzCT+6WFqEtdwErSVJJIDFTbV3v1hAedPKFJy0y1zdenV6+sIk5Ug1K1FjYFL6PUuGdw20PzsYpdSAA/7UAVO7uE+nTzYAUACW8XhYNQAh71Y60iVLl2BWta5ilKCnCQ+tCq/WNHlUEZ3/wDj0KHeJIAy5RYPYliRe8aLLTywwVFcWD66M2nnGb9qgGLbRo/FJClFhAGH7JJWXmV6Q/XRuMj4dwWZNKO7lkvc6eZ+noI8j6CwXCpcoAJSBHRc4xP2r5bTeD5CXuXO3WsASCM3lBKVHNUVOr3Ec1pHDgEUDekOSplC1en8wOlRBatLUf8AKwVLZ2JB3c6nRvWEHAA1bmtbX+LQ2gkGoejuNxX6QtMsukEvmLEv+MaU9Iex+71JZugJ/wBQ4zwrqwoTVzb8YwQiUWAFn3Ds/wCU6Q2U8pLA6An40pePVKIZhRtBrX2gY8E6kaagUsbas0BylTQt1pIZQBs9AxB1Ar8exSSoUIBzabnT88o6WpzR/INYVoxu33jWGPV4pNwpszk5WpUht2YPo72h3vxQZ3FGALv12sfrAhlpUXYNYsKkszvvHkhgQ6VEDTXXU9INZIBYOHXN5gsKQEpGmqlXsyTpR4Emzu6AXLUAVKcJCwohqOXchy7PqOkdMSJjEpSkAkhnBL2Be6Qz03hwyXrToW9L/I8zGYriKgtEsjLnLqUoM451AAgMMzVPQjeGpTqAJZxQkOQTp5U+nR4YCyp0EZask0G16s+sPJwE2ikl0u2UEEpfUgVYkUeEOxC0pSQUqzgsdm22cEV9IYw0p2CUqSSWAapzC4vcmo6xbOD9kps5LKSpCHdKXLJOpbU6fzF84P2PlSyFFIK92/GhnC+2vKK32G4bNQZmdKkkkPmu4DHTfSL9Jw5gqRhQmgDQQERWSJ20IjDCH0yoehJVDowkojyEqmx0ZnyJhtfzWDQHb1+0dHRydDqSyVHUN8msGIt+dB946OhB/AJDg3YUffKC/nW8OoDqL1ZwOkdHQh7Z2pT7iCFpZAOper9DHsdGIPETCZqUkuDQ+TPEqhTIYNVSXoCalNiai+kdHQUwLLDJURQitN+aPV4hWVVbpU/s9NrC0ex0FMSYlj+hlKyjMZ5TmYO3dpLP5wDKDprsf/q/1jo6LSCB/up8j9RGq9j+EyQkKEtLm51j2OiuPhHJdpMsAUEPgR0dGrQoRxjo6BRtZhgmOjoQZmKjo6OhD//Z"/>
          <p:cNvSpPr>
            <a:spLocks noChangeAspect="1" noChangeArrowheads="1"/>
          </p:cNvSpPr>
          <p:nvPr/>
        </p:nvSpPr>
        <p:spPr bwMode="auto">
          <a:xfrm>
            <a:off x="155575" y="-144456"/>
            <a:ext cx="304800" cy="304801"/>
          </a:xfrm>
          <a:prstGeom prst="rect">
            <a:avLst/>
          </a:prstGeom>
          <a:noFill/>
        </p:spPr>
        <p:txBody>
          <a:bodyPr vert="horz" wrap="square" lIns="91407" tIns="45704" rIns="91407" bIns="45704" numCol="1" anchor="t" anchorCtr="0" compatLnSpc="1">
            <a:prstTxWarp prst="textNoShape">
              <a:avLst/>
            </a:prstTxWarp>
          </a:bodyPr>
          <a:lstStyle/>
          <a:p>
            <a:endParaRPr lang="en-US"/>
          </a:p>
        </p:txBody>
      </p:sp>
      <p:sp>
        <p:nvSpPr>
          <p:cNvPr id="18440" name="AutoShape 8" descr="data:image/jpeg;base64,/9j/4AAQSkZJRgABAQAAAQABAAD/2wCEAAkGBxMTEhUTExMVFRUXGRsaGBgYFxoaGBgYHRoaGhobGBsaHigiGxslHRgfIjEiJSkrLi4uGB8zODMsNygtLi0BCgoKDg0OGhAQGC0lHyUtLS0tLS0tLS0tLS0tLS0tLS0tLS0tLS0tLS0tLS0tLS0tLS0tLS0tLS0tLS0tLS0tLf/AABEIARMAuAMBIgACEQEDEQH/xAAcAAABBQEBAQAAAAAAAAAAAAAEAgMFBgcAAQj/xAA8EAABAgQEAwcDAwQCAQQDAAABAhEAAyExBBJBUQUiYQYTMnGBkaGxwfBCUtEUI+HxYnKiJIKSsgcVQ//EABgBAQEBAQEAAAAAAAAAAAAAAAECAAME/8QAIBEBAQEAAgIDAQEBAAAAAAAAAAERAiExQQMSUWEiE//aAAwDAQACEQMRAD8AtOJm92hcz9iSR/2sj/yIjNSCpkqTrZ3p/qLt2pntKRLcutRJH/FNB8k//GKtgJZK1HYN+fmsRyXxGSJd3/1HiwBEjhcICK3akR87DKSS4YbxDpqF4vM8R2Dev+zFSxIrvE/xibT/ALH8+0QM0e/8R0jly8hlo+kTHBuDqmAFIdzZiNP4gPD4bOsJ94uOFEuXLy5qvVKTUC9ekUkJw3D5gqWpaHQav4iGfMyRW7eYiwcOlISAwLk0pQUr8VhrAScOtCiEkLyhxU0ehe7fyYLxU1MuUQOZTUFa3ICRqbxf12ee0/bKemYJMwsC2VV2o/Q6wTK4OklgGVViPf3hfD0ryZjJmJ6FChVnc0pX8rB/DEqnImKlrIKCynQUlJZ+XMA9PT3jnx48pJL5XbN6QHFuBoQgVAJPKlLuRV3d7XJ6Q+OESkywAEhmYsylbAA1J84d4pKCpyV5lEJzFOcKSgtRbJULCgzB3BuYjDw6dNmPKCspdQdJSG6HQA6V9YJyvtWSAcfJKQeQgg1GtNKecQ5atauxGiehrFmm8ExK8yUyg6WzF0hyz0c1cEbXiClyMiTTMogvuVHWKiLAM5WrgpbRjV6OGd4VNmO1BX2FLlvJ4dnyVJZKg9AWSxL12d6uPSGQaul6Xbbq+33MIImFQATqWD79H9GfqI0zsLKCZCAOvoMx+pjNMVNUR4Q9KVo+pNvLyjTewqWwkr/r9zWMyX4wl0kOXbSMp7UCqXuDezpb+I1nixGXf8rGR9rUAWLsSKeVBrBSjeGpPeoP/IfJ1j2FYSWQuSSQ61AsCDRxUgFxpeOjj8vll07WYjNOUl3EsBA/9vi/8yqBeGyuUHU1P55QFiSVKZ3JPyYnOHSQ8Ve66zqJOThAUg/7hniyUokqPRg/WlIOKwAKxD8bnBaAAau/oI3SWf8AGV8zbD6xFFNYNx68y1Hr/iAs3NFRNFYTOHWkAlwK6ObxbJsqQRKTJVMUo1WFAUJCaUFANusAdjUyznlzUlSJhAdvCQCxfQVuLNE1LwysMsqSFBIozHKobjc0FYrrB7S+E4UEpoSkPfVtveIhEo984MxCwQEOxCASBmLgvd/vEvgcXNngoloUoipJYfJaG+8QlipitwAQc2ZRIAFNXLQ/b8aT9Wj+pKWQrFqCwzv3QHqCgs8cjj0lKVKSFF1cycrkkgF60IIO/tFXnISFKCphQogBQqrrZLn2rSGsKpYUlBS/K7ZmIH/IXdrAteN/0um8ZiT45jJU/MqYFgkEAUOVIuAADVw+nnEJJ4jMSsd2pkgsxIav7tAAYQtSprImoUhbklTKdQ0Buw38RrpCUSyooQvLLCXDt0bMrIHKnq/W9457t2r+tzx0J4rilTUFSyO8dqGjbgB2Db3tEXKlKCgbkGv03iw47+hlygpZmrJuUjI/lmqR6m43EVqTjSplqZAdQqUiqVJBDCoLKsRpSKR2lsLISpDrzJUlqlgCB5OAzX2iEVMRMCsqlJVRIBUAVOQ7crV0c+uhku8MxKkqIyO9Sp1MKAijBw96tYuYL4vjFzwkzWTkBoLZiQ51qPOwjGyxX1YRSVJSUlCVJ5lFYW53pahZrUvpGjdj0ASEAFxp5aRRZWHmTASEf2kEAl0h7u+bxVIu8aH2TlgSUZQwYMI0FEcUNHAjKu1RIrUKzDTcj0N41niqHH87RlnaoEUr4vM/xDQruDL4hCixLoCaBmzfDDbWOh3B0myyB+sbUqCY6OXyTtlgwpGckmwf7RLcPmVc2iEw51O8TGGAAjOo6ZOFn9IhOMzmdj4Uv63/AIiVSl9DFX4/PdJP7j7B3hiary4Fbm9DBRhmUAJqHBIeo3H+oqJq+9mcDyEipCQAlT0UKFvn2iXl4laEFTMlNLmty422h3sqJWXkWhSmcpBcjcseYB92g/iOIluEZcrOHO9g/nWKuQImSueuUWzpCnbK7WoVZal+rxHJmiUskKGZt3c9Qxq/4Ym/6/updC77WGhJO0V3iOGWpK5gCRcvZQDhyA+hP0jemESFgLA5UuTrUvWoJYPs4tBmGecpalzEoWpiCTlYAa7iiTb9IEQ+HMhSAELUogByapc0GYmmmh0gxWBdQSZhAIPiSyenNa1vpeDTgqeZgJL5mcd6c0tLAZlKSSGoAfNzTaYOKlGRLM5pjZUgoDEi4AJZrOelTFRVgcs1ClTHQlTIRmUEr11Yi3sHidwUvKlIPMMxpRzmNGSPPzMG9dL/ACWmk8MkzFAlIVZXdZSQmrpBCyXDjXfYgRWeJcKUZcwjMoJKQhRTlckjMpwGIypbqbXEXPH4FC0VYy6FADghRIHKoGiWNtGhwzZCpas8/JKlrzGWoKdOVRehdgrYaU8iXro2XjVf4ElSEf3JecmguKNR3Z/CbXbWkdxApfMpxR2JLAtUAOQbGnw8QnaLtKuqEEBOY5CUZSEknLS7NVnCX0hXA8cpSglbTErBALtkUEllmj6V0Y6Q4nUkcxdPMkAZpuehNTRjcsoaaiNA7GK/9NJO8tJ9w8Zzjs9ZbpJJ5yxBP6iTmqQ4agAfyjSuyaGw8oXaWkf+IioijOK+ExlXapKmdweajW6RqnETynf/ADGYdrTsP1RqysSUtNT/ANkuBRqhj7j1joeQOZJNWWACGuCb7tWOieUaJ/DS4k5Q1HpAeCR5RIJSB94l0JnqAQTsD7xTeOTKpA6n7D6RbOIr5W3/AD7xSuKreYroW9qRUTQkN97lmJUzgX+R94dEMTCM4B1HrsIwWbh/aIo5k8oUMiiC5Kdj/MTcvGf1E4hSsrJQpOX9bctaEvXq1XimYPDd4oJSKuz392840LhuHTLlpSFEpsXdibmn58w1sRU/xAlLOoAB6ZRqR10LCDOF5TLJmJzFQKS9sruzexrB3GJsoySlS0OsgUJuGPMRZg3k8DYaS0tLFCnKmyFwQCQVZma9LgxuWxplRU7ColrSEoSz7OA/7ieUDUPvHvFZk8MZOcyyLFKmUx8SWBavpEyMMkBSpjZSQAUkMGokjW50rCcDhVZpmQnKmqnIBOpIB8hcUiFoDD4DFkhUyWtILEqSCqhs6mYJDWG8SGHHdqQXdaCS4JUC4/aU8pCQagvVXlEonFzZyFS1TP7YLMmhV0NA6aaQzhsI4UyC/LmUkElJchJJS5T4XdmDXhiafw+LUheSYUtMqk0YE/uSLP7fML4ggmVMlBCE94eZfd5ilQBJUpVSkEDx126wXP4NLEuTOMzvFrAJSUDOxDkKcmn6f0mGuETQf7U2qmKasy0/tV1iOf8Ant34Wc5iiYPskqaMxUsIJPduh0qNXKelDW0SuGwSZaXcKBYgJTlSnKwBc2F3FHPWJjiGDnSJqMk9aZYcpOcl7koIIIHncgxFTuLT5ye7kIMoD9qsxegNhZovjnLty5bxuVD8S4grvMqAFEkOSAyR5ipNTrraNf7MD+zLe+VP0jLsDgJSCoTM+exKAHJDgitBqGjUuzST3abWH06Rcc6J4j4T6xlXawvr+oeldo1XiAo3nGW9sXJIA1DF+uu0asqktZMxL+EA+ZFh5UrHRyXKxVyxoBR6GvvHRqy7YMPWCjajw3hk0h/LV7ewYRC0VxSY1P2h/wA9IpkxT1MWPjk/lmHct9voIrhikkCGkySpbpNqfg1vDpEL4eo1303jMnuzeHCXJuDswZt9dIsmJfKySNyLfILgM/n6RWP6kkAAZWTUBipxoQaAkgHo7x7KmTASxIGoDV1Ztz9oMbRE5a1nISEm7AOOral/teJvsnxBLjClKkrdWWrpJYqP/U3p0iElKBLPWgILO+gq5h9GGDk1CugOmxi/KVkxGAlKUEhfdzVqZKgWTmNnFm87lhAfEsKMM4nTZcxRWxauVw4zJSTl5QaGnpHSeEysilf1CUoSwIIcKDAHPV8oFA33gaUjBSQZeVOIWXJCcyEJBSHDg0dmapbasc8dNdgMiyV5lZAwu2vid60IFaXiawctCAAEpGj/AKjvVhXWIjDGWod93YlqZsicwSAX8LlmYC9ATq8SeICSQCHS9yW6VALs0amPZ6palBJzBhRQcVBLA+moOusBzsGoBIQF+IrCswISbh3L10ofSC8ShBAzAKIVQpcBybuWb82hnFcPKF/+nmoJLOC+RRJe5ANzdvpBYrhcpE7HzJwSgmWgpKc/KStyQAwFwSwzaVtAOOAABICGUQzh1Uqqmrp+DEDxLjSpigQllWTlcVP7avWJ3DYETESU5mUWApQMlRs7uQN9YOExXycpynSLxcxNDQAOFDyNw3v6mNW7OHkQP+I+GjJ8VjglRSxUR+0P96V6tSNX7PSmSk65R6UDiOzziuIjljLu1CGJJvmHrzRp3ESMhIfV2r8RlHamaXNSUvRX1CuoAiaYrgVcgv8A8vRyPr8x0My5TrSmwdLklgHyg+Qrdo6ENGkq0/P5hUxTBR2B/wAR7LT+awzxNTIbc/F4lao9oZnhTuX9qfeIhC7wXxqY8xtgB9/vATxkvJq6GCsFLZIspr79LQCpL0vu1Ik8MlqOdw77VcGGCi8Okgmr3PnTXSC5awlSSxBAD1uoagtRz0pASJiRRSvRxBGGTR1FLEgMwFb6l9btpCw1EpKlJUCklRYhVwVlkpdTuwq430rErxDh39MyO8Eyj0I5RVhtp6PEQkZTROjH3ua1ibxU8ZZYRlUMgAOTKpNwQ71ALsQB1e8ZkOvEETAModgo2fUButOmkIXjHohEzM5cM6mL5mUXBNbn5h4JRNWAotlfMcpJpUM1SXDNEhh56JKlKzABnCqZiLkZCyiXagBdxSNejKVgMAHQlKF1qUDOpWWicoLMliMxJoMx9Zji3A5mGRnLTgQAa5FJ0FUs9wHv9Yg5XHu9WubmEpSnPKoyykMAczLdypiw1PnEhwzFYjFqRJ7wGSmpUUvQEM6lFz0d6XiZ/Tf4BE+YpKShKlBSiEgcyqM2pVlc1LM4Lk2g3hXC1plrKwoKAdlFzQEvcgPeLvLTJkJISEpOpYB6atFX/wD3BUma5BYKSCwY0O1WelYnl4PHyyrg89aEIm5M6kMUguxIHK+pYsfSL1xLhRXIw4WOaZlV0JKX+8VVHG0FIAQRQBm6fMXvinGhKw+Fo5VKShyHZ5YqK0IaGztpegnB+xk5ctxkIVzCpFLjRntF94Lhyhg70B/mIHgva2WiSkZg4SPcCJzhE4qcnUP5x19OXsvjMohJa7n5MZP2r/UVBqu4sa/xGvcWSMvp+UjJ+1xSpKkpIc196RFXFUnzgQVJAq9KsH2bWjR7CDKCRlNU2SGZwAzjzNfaPYQ0h/z8vAPGFhwBZj8/WggwKZ/w/wCYgePT2Cz0b7RKlUxj5iVBirmDhqGoboXgdWkLnTHNSSwAHQCw6AQ2VNGBeHUcwHTYN/jWJQIYX9D8E/WInDKAmVPlvvExLQ9dLh9ST16a9YuJppZWP03NhUNToCBBMubQABVqHM/u9BCkIBFxUmz7fEJKSQ1WNAdejMOsbG1KS5SkMpgASQK8ymuWq4ej/wCYKxKZgACUvnSk0cvmdtOhDf4iLwosFF8pZJUWL1IBs1TX2aFS1KJC5cwhY1BoguSw2NHAH+8yamTpeHVlGVU0c01TJUlBI5UIehUHcvuLxE4jGmdnVlyBRsRU9SwFzVqC8ISB4lrKiAkEqIUwG7B3rrWsSGHKFMpNfdlEXs192DQWTyZbgaVhszJXU3bKwYV8IuaDyaLDwXEpkSyQaqrXUCgH1iEM4AFKg6mDAuGB5hfYR7IlqXLKAE0W5SoONNQxFqsRGpj3jfG1rWACeYtrR6WjkSTKQlRJZea5qTY0uBWnlEfjQQpBISGUmiQQ9Rckk/MG4wylUPeBIfLlOtG/SaX0c0tE8psM8qnw7BEpBzM5OnUikWHHTDMRh5ZqErSPMAKcfHzHS+HSilkiYkuz5mHUsoO5VZqeVIKk8Ml0qQpNQ6qknNUD0PRyIc0ajsTh0ukoAy0Iy0boWFTWNm4NIGQeQaMrwmEylKQTejgWcdKPGt8HQAkbNFB3FxT0jLO18oNmoSk7vY79Y1PijtGXdr0cqi7l/j/Hl6RNMUpalknRIdY/7udBQ030jodEsjMwLf5YvHQhoYWACdvtFT7RTxly3zG+zNX83i0YxTSyN2Hp+D5ijccmOtth9a/xEqRKobUIIZ7wlUq/QQgjBtUkPUnyb86xMSZz2qGYg6MxHkHhfCMIEqObKaBtn9dW+sTeEwKGcpGYcrs4ILs4NB+bw6nEWks+2wuLNaz6dFR2Bl5iM1asS1XeukT3GMEJchOQ8xWMzGihXM510udIi8igUywhQUQFF0kBaHFiQ9c1xtDx5aeUwnE4OYCtRBCQfDZgNhZyBvqYcwCEhCBlajE1Lq1JrQEmFz1EkvazZSa6a1Fa/aG5MpanS6fEB4mchvDStAXYbQ4DsnGKlhSpbuU8wSfEi5opNCznQ7QzwqelSChLhSjR2BAo5Daa+sLSVc5oB4STpWnlQGnzHsjLLTypRMWl63ABA8TMpZpRJytq7tE6cPz5iwQkkKQ19AcpcMAaFwH9+j+HfI6gUkgFIIZ6s46Ew1PxizdKWCGICctDUvlYFwajoNYdw07Op1aDKAFAp/cwT+ljtSpiN7VnSJ4y+V7Fn9YklJDcr2s76XBoa1N7QBxZPKYNw6nRLL3QDbYVsN/pFRjs4BIABBUGBYAmji/6jatbG0DzJIDlLFRehd3q1fVqQ+pLAk1NSB4RYkDQAu3uYZxc4IS7hTvQWe3KQHY02+BGZ7w5Cu+SHzCgNGqSCPP+CI13hIdIpakZPweWQqWHclSXIPUEt9PIRrvDrCKSH4ookHRozTtYjlV5v/uNI44b3sSw1jK+0k7MlYq6TXcGJpirqUEIIerkl67l/YR0MynIUo0zEM5sevrHQhfOKzDQdH9/9RQ8bMzLUoan4t9ItnG57Zy9g3tQfP1inExMVXJvBElWZwLuPb8EDtB3Z7CpWsgkg3SdAxq4/LQyJqycOEuXKJmpSARUqDuKClGPVolJHFJSAGOYnbw9Ha1d4Hw3D+8IK1lQN2cb6PSF43hMqWphQLAQOhJ1+vpFTiNLx85M2mcJ/aMpJJZy1P8Aj9Ya4pxBU1aSEGUsISDmISVOXdL2AdxTWChw5MgFS5oUpDs5LJu+UOxfrtAUzias6T3cqYVK5VkVCfCxAU5CQBQsI3hnnC+GqmslKiVCrEMCAA6kqDvcBmesDcbwyhMSlSWZy4SwVUEUUHNwOsWDic7DslckKlKCBnCeXKs0ZJoQakEj5rEEtZWwK35WBVUBq0f/AFFWRMqPQiYuZy8iRVkhVSzUT0EES8GsKALpSKk5nJazMXA6fR4SkqdikVqGt8swpo9jtC04kgjMCQzCzUsKV9SPpE4rRcueJgOUVNFJPKQogWvmY2diQ1oYwyQhRKQhTkOdU/8AUvrqK6bQ8qQhaDRRIKcigqhBcqKgbdKmptQw3hcMEILWNXdwXsXfp8QYrQXEx4utYVg8YZMmVMUUZVBaQnWhIJYhncaPbSEcQm/IgHh2HUpI51BIUQALOK7f8yfWJIpeML5TLUFmwKaBJSCHL1oRbeEKzTFJUoMgFlHRxbN1NDfQwfgcIFTOZTqrzKUTsTU3Op/xDGLnIExQCkKCaumvmX9RS9NYrBqV4Ut5yACKLHmCDtp6xrHDAGB6RjvCQf6qUm6cwLm7sbV16fFX2Lh3h/BCAvGlAAk2jJO1QopQGVTn1S0azxk0fbTSMu7XTwQQ29/f2rE0xU5M8ykhOSWrMFAhaXGY2Z7KfUVp5x5DGJllRClaEUAatwPNlfEdC2p3j0zlbc/Ar9Yryol+NzHUA9h8mIlUDV5MtElwiXzBQUASG+Cfe/vEapTeUS2FkBKUqBHNS/6ht0/iGBdpCjKlhgM+WpA31P59YVNxYSEpmkc5yilHYlvNkmAcNxBSpZOXmLpQT4Sx0J2ir8WxE6ZiUhQaVLAIANyl0lVK3WR6ReJ1YF4hBd+ZSlUAYln69SdolZOBkKByqUAo0o5URdhUtW9qxX+4WmU4QrlyhRKhXYgvY2o5oTEtwbIhcxUxQJZGVTF6PQH8vDw4zRy5XC8eDLBoUuw5aKsalrEsfOIDDTCJihmzAO1iptQKekXjGy0LlGYsksl0gMRmB/UVO4Zgza+sUeUuq2WBQ8uSla0pZzbT2gub0032ISlLgqLir1sGuG1D63LNHndkNylyabl6O4FDTpDClJISC7sxNS5upykMKsPUXhhExQIGcqIGY5aNWj0FQda06mJ1SRGIUkEV5QRZ21fVrk+sDcSWQgBJawAIFAbDpqpjYaQormTCSslRJY0SKAlhX6t9IROwak5FVJSaEmjE7i5O5NL6RKg+PLpG4LGAcBiQApKiwK+ouNS1BSlXvBM2YCDmp02iMwUxOdaSlRzCwbq/1jMmv6XIsFKksMpIJGUkuWFaCtRR9bR7PWUgISyinlNWCQ1XFzRrdIXhcJmXLHey5SVuM5U4SlIc5izizVuaC4iQ4PgJBWrMVZE1dKS6q05Q5S4AJ84R5NdjeFq79MxRKygupRJYcrAB403+tUBQkDo/2DxV5WOlSJYCUlNyEkczPQq6nrEhguGY3EcxWJKTYM59qN7xO74VmeROJnqIKnX7l/mKRx2UVpUHZ61HoLRZsf2fnIcie51dP+YqHFMQtCimZca6HWNWiBGCWEnMCEi6gCRtRrEuKn+Y6JdXGRLw+RK7mqcjkuXbMSwBsaE3jo2n6xC4+Y8xR6/SkBLhxRhCoUlGUVME+L7w9wuQVAihckAtU6OB+Xg/sxgBOnBK6pAc/H8/ES/DuFGRMWlgo1YipHQ0DD0aoveN22al+CcMXMQgTSoTQKEfspQguA3QwVK7JJy/3cQkDqkmtXU5aI5WNWQoJUUqUMrimU9envEonCrVkKpwcUJINiGPKKRXG/qeUo+XwBCQ6pneiwCkhmFNzXyhUpKFBKQllJqqlHrb3HsYRxjGhMmUhM1LDL3hAKXTWwNgVC3kxhiXjkhipSajK4I5qiu9PwwW9meEP2sxK8wSaobw1IVQ3DMfc6UiJlqZKh4n0ygNZjYqGtt2iR4zie8XRi2hFXs71p03PnEXMWHINCX6kA1B9dIYKQJaRzJSBvQk30G5zdPiPcDhSHBSWdySUvlcAEuaGrAFq0hsBUwkFWUafvIs/wCdYkpeHlIllJWUuBdAUlnJJClGhcNfVuo168NOzc1IAJbw7AmlQK7uQPeOylNtqAl8x1VUDL0A6QRiAlIASoqdIUqnKkUIJe/n06tDJx0xAZPNVKmXlId3YUdIzJJYlyN7xNqpEPicDmUsg2IdiKvQZX0peEyeDJTK7xTk5iksapoSmjMHANXNjSJRU058wYGrNy5QSXbpXKH0ptDBXldIJzMCK0Beh6nR/OMxWHykLHdp0yhNEpsVMzA0p8wXhFJE0JDhISDmcAgsKADre9IERNCWSx5uYlrlzUUoNPMQ7OnhKVKyJmFiKglq+JNQ2lTGxvaW4Me8xMslyxepuQKO+xrGp4NNBr57xj/Y9IOJSpL60u9Kn5fpaNf4c7blvZ/ONJjW6C4ui9G6/l4y7ttKoo6xqXGBc7jWMv7X+FWtI1aKCmYVJe9aed46JMkSkpSU50rKglhRqAZnFmIOXQjSOgINUIJhTwmEDuFY1ctbocPSguNn084lsHiCFKWlawVnNWqQ6qh/FQKNfJzEDKmrRlUEhTm2pFm/NYleG4pKjM7uWU25MzkNo5O7ltM0BlzwsEnihSHUA4UACopFSCRQnpeD8DxB+UyVVqdQH6NYA1it43ETm5UFG5OgobDT8vHmC4gaKerkEVZRNUuEkWY+8bjFcvkqW4ji5Rn5ZUkGWhrlVQ3NQkZU1YM27Q3iOMjJ3aUhKAXYhlHXKCXzB2AeoAgDETO8mFZLKDVrb3877QtLpDA8z3uSD4m+fwxbkZXMD1Po4fo4949lIExIEvkHNmIGp/a7Bm+X6Q5/TgrKlFLOwJsA2rbm/wDqDJclCEhYUl2IyqdJF7OLW9UmNa0gKVllgkNmNC5NaEvQM17kQ6C5YnMkgqOoQA+5YVLX2h1QDZs5JUnmdIDK/wCKnsxDO29YTPUSxDkApcsBWgDkeKtdK3id1WYa4isqaUkFKTVSQXYirE3YZnYtUq6QZhmloIUoFKgSmrZVVTmI0UL32qRHq5GYFTpS1eZ3LsWo5JuYH4irKBkIUSahjlcKpfcOa6XjEXNnhMsHOkryoASkglRLEjltRiUkHzgBCsygGUSQzECpAokAXchq/wCYMxmUvNZMomiZYWSwAHMHu5BDjY6QDzZe8TUBYQFPUkhgwd7AsaRgLnpOHWuWFAmy80tJSCP0h33vq8ecM4hMlpCUqGrgpDKceCZZ008L+0I43iwqflCcvdoSJha85SHW5rmNb/WBAvYOS5FQMrV1oQ9wztTWlUS1KdjHGKQKeBQJo5ICQHbzjYMGmkZL2MY4kb5VGgpcOaUF41vAinlSBkNxl6kiM47XHkPl7xpnHlEOxHr6xmPajwk7j0fo9oKVNWlJdrmwdwQCL+zx0OLng5cqQCEgPmuauS+4I9a6tHkICEx4Y4wicaGAjMNPUoDJTcakDZrAxIKxOUpISAQAMqRQ6kuNXMRvDksR1p0tEqZAIYDYhm8Wh9HtDg1PYI95KJo5Fv5EQ+cZQWArmYNRy5SmrhN9S1qvHnCMcpBbKTVjsRah+0SCMG6lZaCuU3o4Lh9afMHHo8uzBRVCk5Wyg8trMx1BcVdqmF99LBGck1GYjQdBr96QkpU4AZ9rHb5jwTg6gUgqDvbMC5oH8Jf4JGsUkpU8pJIyjMCyiLVoQNCC14Kw6e9JztnABCOQJISHLu2lhXyNYGkYgnWo1tRqi/WHJQGZ2AZJD2IuRXfz9ImzVS4mOE9nBOkrnIny0d2CShlKCSP3akHcA2asQ2OnpDpOQChBCidqdbahNg+sHSVBIWlSSTYJqGBJPLWwI2q/UQGrDgTAlGSozLzEFgKpByliS+97wF7mUuWFixI1BPSlwADrvCsQQtCB+xLKZxmVnU5Jc5uUDpe1Yem4NSZRmKKeUhwCSQ9Bo3S+/nDK2LMGdm+o2+kVE0OZaTlKgMwGV2AfzpW/WB8SqWT3TCoFACre4dj7iFS5qSompGniau2hf1hjuQteVyhCiO8mF8zPVILaD2jVhKFf2wqXzJAegITmBIDhrAAtvzEQGuUospreEF2q9T7H8aJRKE92ppau7Kv7arAMcozIAYlgWNDTUEiAp5KE5nJdsrpPMR4gCHZia+YgKzdjJif6kgN4CaBgOZNB0GmsahhjTWMs7EuMQ5AP9q4IqSoUYHlZvmNWkCnpFBE8dYgu9dR/iM17UgAFI2J97xpHF2cnUim0Zl2nmvnTYjT7/nWJrKZLTmdy3K58rAlt6e8dCkoypCxXUAjMAAXFD4rC9I6FjCjDGJqAOsOmGil1BqtAUhh1BhYm/RwPykSmHUWcG9L709/4iLwrG1Ds3vTesSCVsMwDsHI/iEJDhuHCZqkrG6gBdlNbTf3ielSElJSHSOoZQr13+0VydxQAInChSQCRUMf0q287QvEcVJOfck3/AEir/m8cu3SHp2LSc4IJKWSMtSWfM4uTUeVYYmrysC4aoFC+4o9X+YEwstWUF2USVKpdy5g2egFJCQBm8RKdP+KrihPtpWOvpz9nFqIU1aHXKRlBoFO4IO0dKmEENRWm2bz6NeGcPKUVEulk0ppavn94VMxC3LoLKseViH1cACwoLWjMdzKJyuQ5JJfme55r1brrvC8JIQlyACSLedC9HP8AmO4WtSlANlQXq7lj7f7PpBeKSr/+Q5UMpSs4DaZmcMS2jkRiZWh0ZgKg0SVUrltSrOPi5j3FzQoEtlABAY1YNUqzXZ6hvKkOyVSsjsUzlEMQSwSBmJL0q4ATcX3iHxM7vFM9LBi5/wCRDB/tQ7xoKTi8UlKHBS9AkG34HhUl1BytRewbL70+YWcOEswBLXeuzV19oWs0zDxByPTzFoaIXOmEhNzol3AIsW6b+cCLJUUuSUJJYOWBJckDS0HycIFSlzDNCMgDhnKuoF79KAwCSGYO9AAUpYJatXdwQPeArP2HDTiogPkApu4/kxp2HrSsZn2GT/cJ6ff6xp2HVStIREXxiRcxmvaqXQ+XrGl8XmODlY31tGZ9o1HLW7e9YmlTMS2VIJqGLbj+BWOgLEzCXHkBp+D7x7CxRhEhXNHEwnB1LM9X/OsBHoQ3MkkvcdK1+IOkzAa/bfSELYpYjwnloAd3V5tCpKRUetN3NoYKJlqy8wDPRQNinUH80jyZh8qi5caA1pRSQKaAwhaNzQlr+cTXaKdImKknDzErCUBCsrtyMAXp7dBvGYBhVDMgkEpBBI3D2+sEKKXUUoy1cHNUihszir6m/SB0yCAHJL10AvT6R2ImpFS9j5HoaUhBSsOKdNhqVPU+phU8hQZTuk/uNBtl8/rAcvFqqUAFvb3au0KRinIJFiPiznf/ADGxtHScSl0LAWVJsGuR4MtjfV6O+kcnMod4VALzNzFmTXxE/pc1D1cveES8SFHa/wA3qKt/PWEz1hSiVFhVgNYMVoTFzAlBQkqXmoMr5lFnUo8xAZ2zC+sEy8MGZmsDXms1TqIRNIDZEtqWp7u0Kw+KDBNQNCb+bi/rDiT8kJHLo7UYebmEqWagVqwALuANN45KgKAi9vvHTBZhrrtT5+LRmIWVJDEgPdGrkAGj1YFv/cY6XLBIUWenUba3rX1heEwbrGdYQCHzKIYAOS41VUMLw8tEpM5SMysgYJJTVQIpQWd4xT3YaY86ZQOwpTc3At5RpUgloonZmWkTVJSkpIAca1ch3q9zF7kGloGRnFE0LUjM+0q6HlahjS+LG5dg0Zr2inlQUFBoKyjf0xKkKA8VW1dL39A/8R0PrWCgWDUqRs1Pd2joWR0xVIewvLcUgWZWkSGGoAknyjRqIlzWatNHu/3EPSJiXDlj5Ek12aBSqtAR13/Hh7Dpy1Nzuzv0jMOWotQOQKae/wDqBMMshWUB6B2al6l/pBKFgVSz+f8AIgZcouS4ZRbV3Z69GMIEy8UDRCiW2S/TWHO7VYlx7UatR9IVgpQFBU70FhaPZyyohCa7q0H5aMz1OFQVZVEJapUQr7DpCE4YEgUAHnXQfBjlT0oZIBJFOqlXs9P9Wj2SqYfEpgwICaspw+YG4Z7b3g04bMlaDyg1BYmgvdLnmTTeFScMpw5L9QCfVvtakLwYW9ZhKUlkpv1uK61HWDsNlSp1hSwP0g3894dGBF4A1KgQAwZm3Z/N497npUB1EOQxoHD0BL16RLTcYAqYoJICiQoLDrynlSgMWNGoHozWMRqpQUkuQTeqq1uRaorbd4NIRGFmBVCnL+02ZtWAb02EFrnrLBT8oABKjRzRKX94bVOyslVHsp6EHR3fV/5hzCT+6WFqEtdwErSVJJIDFTbV3v1hAedPKFJy0y1zdenV6+sIk5Ug1K1FjYFL6PUuGdw20PzsYpdSAA/7UAVO7uE+nTzYAUACW8XhYNQAh71Y60iVLl2BWta5ilKCnCQ+tCq/WNHlUEZ3/wDj0KHeJIAy5RYPYliRe8aLLTywwVFcWD66M2nnGb9qgGLbRo/FJClFhAGH7JJWXmV6Q/XRuMj4dwWZNKO7lkvc6eZ+noI8j6CwXCpcoAJSBHRc4xP2r5bTeD5CXuXO3WsASCM3lBKVHNUVOr3Ec1pHDgEUDekOSplC1en8wOlRBatLUf8AKwVLZ2JB3c6nRvWEHAA1bmtbX+LQ2gkGoejuNxX6QtMsukEvmLEv+MaU9Iex+71JZugJ/wBQ4zwrqwoTVzb8YwQiUWAFn3Ds/wCU6Q2U8pLA6An40pePVKIZhRtBrX2gY8E6kaagUsbas0BylTQt1pIZQBs9AxB1Ar8exSSoUIBzabnT88o6WpzR/INYVoxu33jWGPV4pNwpszk5WpUht2YPo72h3vxQZ3FGALv12sfrAhlpUXYNYsKkszvvHkhgQ6VEDTXXU9INZIBYOHXN5gsKQEpGmqlXsyTpR4Emzu6AXLUAVKcJCwohqOXchy7PqOkdMSJjEpSkAkhnBL2Be6Qz03hwyXrToW9L/I8zGYriKgtEsjLnLqUoM451AAgMMzVPQjeGpTqAJZxQkOQTp5U+nR4YCyp0EZask0G16s+sPJwE2ikl0u2UEEpfUgVYkUeEOxC0pSQUqzgsdm22cEV9IYw0p2CUqSSWAapzC4vcmo6xbOD9kps5LKSpCHdKXLJOpbU6fzF84P2PlSyFFIK92/GhnC+2vKK32G4bNQZmdKkkkPmu4DHTfSL9Jw5gqRhQmgDQQERWSJ20IjDCH0yoehJVDowkojyEqmx0ZnyJhtfzWDQHb1+0dHRydDqSyVHUN8msGIt+dB946OhB/AJDg3YUffKC/nW8OoDqL1ZwOkdHQh7Z2pT7iCFpZAOper9DHsdGIPETCZqUkuDQ+TPEqhTIYNVSXoCalNiai+kdHQUwLLDJURQitN+aPV4hWVVbpU/s9NrC0ex0FMSYlj+hlKyjMZ5TmYO3dpLP5wDKDprsf/q/1jo6LSCB/up8j9RGq9j+EyQkKEtLm51j2OiuPhHJdpMsAUEPgR0dGrQoRxjo6BRtZhgmOjoQZmKjo6OhD//Z"/>
          <p:cNvSpPr>
            <a:spLocks noChangeAspect="1" noChangeArrowheads="1"/>
          </p:cNvSpPr>
          <p:nvPr/>
        </p:nvSpPr>
        <p:spPr bwMode="auto">
          <a:xfrm>
            <a:off x="155575" y="-144456"/>
            <a:ext cx="304800" cy="304801"/>
          </a:xfrm>
          <a:prstGeom prst="rect">
            <a:avLst/>
          </a:prstGeom>
          <a:noFill/>
        </p:spPr>
        <p:txBody>
          <a:bodyPr vert="horz" wrap="square" lIns="91407" tIns="45704" rIns="91407" bIns="45704" numCol="1" anchor="t" anchorCtr="0" compatLnSpc="1">
            <a:prstTxWarp prst="textNoShape">
              <a:avLst/>
            </a:prstTxWarp>
          </a:bodyPr>
          <a:lstStyle/>
          <a:p>
            <a:endParaRPr lang="en-US"/>
          </a:p>
        </p:txBody>
      </p:sp>
      <p:pic>
        <p:nvPicPr>
          <p:cNvPr id="18443" name="Picture 11" descr="http://2fv5yv6raql3hf1h3ayvgp18.wpengine.netdna-cdn.com/muni/wp-content/uploads/sites/4/2014/09/Wipesdisaster-500x281.jpg"/>
          <p:cNvPicPr>
            <a:picLocks noChangeAspect="1" noChangeArrowheads="1"/>
          </p:cNvPicPr>
          <p:nvPr/>
        </p:nvPicPr>
        <p:blipFill>
          <a:blip r:embed="rId3"/>
          <a:srcRect/>
          <a:stretch>
            <a:fillRect/>
          </a:stretch>
        </p:blipFill>
        <p:spPr bwMode="auto">
          <a:xfrm>
            <a:off x="366055" y="3753691"/>
            <a:ext cx="6750957" cy="2829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45" name="Picture 13" descr="http://www.sunherald.com/latest-news/hvrrho/picture64982397/ALTERNATES/FREE_640/0310_bife_SUPERBUGS-SEWERS.jpg"/>
          <p:cNvPicPr>
            <a:picLocks noChangeAspect="1" noChangeArrowheads="1"/>
          </p:cNvPicPr>
          <p:nvPr/>
        </p:nvPicPr>
        <p:blipFill>
          <a:blip r:embed="rId4"/>
          <a:srcRect/>
          <a:stretch>
            <a:fillRect/>
          </a:stretch>
        </p:blipFill>
        <p:spPr bwMode="auto">
          <a:xfrm>
            <a:off x="359706" y="1320499"/>
            <a:ext cx="3381828" cy="2275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10" name="Rectangle 9"/>
          <p:cNvSpPr/>
          <p:nvPr/>
        </p:nvSpPr>
        <p:spPr>
          <a:xfrm>
            <a:off x="178604" y="655617"/>
            <a:ext cx="6992217" cy="557326"/>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Shock loads will make the biological process to collapse and the plant will not perform.</a:t>
            </a:r>
          </a:p>
        </p:txBody>
      </p:sp>
    </p:spTree>
    <p:extLst>
      <p:ext uri="{BB962C8B-B14F-4D97-AF65-F5344CB8AC3E}">
        <p14:creationId xmlns:p14="http://schemas.microsoft.com/office/powerpoint/2010/main" val="66075807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604" y="119436"/>
            <a:ext cx="8804671" cy="4286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Autofit/>
          </a:bodyPr>
          <a:lstStyle/>
          <a:p>
            <a:pPr defTabSz="321291" fontAlgn="auto">
              <a:spcBef>
                <a:spcPts val="0"/>
              </a:spcBef>
              <a:spcAft>
                <a:spcPts val="0"/>
              </a:spcAft>
              <a:defRPr/>
            </a:pPr>
            <a:r>
              <a:rPr lang="en-US" sz="2400" kern="0" dirty="0">
                <a:solidFill>
                  <a:srgbClr val="FFFFFF"/>
                </a:solidFill>
                <a:effectLst/>
                <a:latin typeface="Berlin Sans FB" pitchFamily="34" charset="0"/>
                <a:cs typeface="Arial" charset="0"/>
                <a:sym typeface="Chalkduster"/>
              </a:rPr>
              <a:t>Problems Faced In Biological Based STPs</a:t>
            </a:r>
          </a:p>
        </p:txBody>
      </p:sp>
      <p:pic>
        <p:nvPicPr>
          <p:cNvPr id="53250" name="Picture 2" descr="pg-12-superbugs-getty.jpg"/>
          <p:cNvPicPr>
            <a:picLocks noChangeAspect="1" noChangeArrowheads="1"/>
          </p:cNvPicPr>
          <p:nvPr/>
        </p:nvPicPr>
        <p:blipFill>
          <a:blip r:embed="rId2"/>
          <a:srcRect/>
          <a:stretch>
            <a:fillRect/>
          </a:stretch>
        </p:blipFill>
        <p:spPr bwMode="auto">
          <a:xfrm>
            <a:off x="1911214" y="3599252"/>
            <a:ext cx="4057065" cy="3042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a:xfrm>
            <a:off x="120316" y="60158"/>
            <a:ext cx="7964905" cy="77002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Problems Faced In Biological Based STPs</a:t>
            </a:r>
            <a:endParaRPr lang="en-US" dirty="0"/>
          </a:p>
        </p:txBody>
      </p:sp>
      <p:sp>
        <p:nvSpPr>
          <p:cNvPr id="8" name="Rectangle 7"/>
          <p:cNvSpPr/>
          <p:nvPr/>
        </p:nvSpPr>
        <p:spPr>
          <a:xfrm>
            <a:off x="178604" y="655617"/>
            <a:ext cx="6992217"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ARB- Antibiotic Resistant Bacteria is Generated in STPs</a:t>
            </a:r>
          </a:p>
        </p:txBody>
      </p:sp>
      <p:sp>
        <p:nvSpPr>
          <p:cNvPr id="9" name="Rectangle 8"/>
          <p:cNvSpPr/>
          <p:nvPr/>
        </p:nvSpPr>
        <p:spPr>
          <a:xfrm>
            <a:off x="178604" y="1074278"/>
            <a:ext cx="7124563" cy="228087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Scientists discovered the drug-resistant bacteria in sediment samples taken downstream of the sewerage plant on the River </a:t>
            </a:r>
            <a:r>
              <a:rPr lang="en-US" sz="1600" b="1" kern="0" dirty="0" err="1">
                <a:latin typeface="Arial" charset="0"/>
                <a:ea typeface="Arial" charset="0"/>
                <a:cs typeface="Arial" charset="0"/>
                <a:sym typeface="Chalkduster"/>
              </a:rPr>
              <a:t>Sowe</a:t>
            </a:r>
            <a:r>
              <a:rPr lang="en-US" sz="1600" b="1" kern="0" dirty="0">
                <a:latin typeface="Arial" charset="0"/>
                <a:ea typeface="Arial" charset="0"/>
                <a:cs typeface="Arial" charset="0"/>
                <a:sym typeface="Chalkduster"/>
              </a:rPr>
              <a:t> near </a:t>
            </a:r>
            <a:r>
              <a:rPr lang="en-US" sz="1600" b="1" kern="0" dirty="0" err="1">
                <a:latin typeface="Arial" charset="0"/>
                <a:ea typeface="Arial" charset="0"/>
                <a:cs typeface="Arial" charset="0"/>
                <a:sym typeface="Chalkduster"/>
              </a:rPr>
              <a:t>Coventryin</a:t>
            </a:r>
            <a:r>
              <a:rPr lang="en-US" sz="1600" b="1" kern="0" dirty="0">
                <a:latin typeface="Arial" charset="0"/>
                <a:ea typeface="Arial" charset="0"/>
                <a:cs typeface="Arial" charset="0"/>
                <a:sym typeface="Chalkduster"/>
              </a:rPr>
              <a:t>, UK. The microbes contained mutated genes that confer resistance to the latest generation of antibiotics.</a:t>
            </a:r>
          </a:p>
          <a:p>
            <a:pPr algn="just" defTabSz="321291"/>
            <a:endParaRPr lang="en-US" sz="1600" b="1" kern="0" dirty="0">
              <a:latin typeface="Arial" charset="0"/>
              <a:ea typeface="Arial" charset="0"/>
              <a:cs typeface="Arial" charset="0"/>
              <a:sym typeface="Chalkduster"/>
            </a:endParaRPr>
          </a:p>
          <a:p>
            <a:pPr algn="just" defTabSz="321291"/>
            <a:r>
              <a:rPr lang="en-US" sz="1600" b="1" kern="0" dirty="0">
                <a:latin typeface="Arial" charset="0"/>
                <a:ea typeface="Arial" charset="0"/>
                <a:cs typeface="Arial" charset="0"/>
                <a:sym typeface="Chalkduster"/>
              </a:rPr>
              <a:t>The researchers believe the discovery shows how antibiotic resistance has become widespread in the environment, with sewage-treatment plants now acting as giant “mixing vessels” where antibiotic resistance can spread between different microbes.</a:t>
            </a:r>
          </a:p>
        </p:txBody>
      </p:sp>
    </p:spTree>
    <p:extLst>
      <p:ext uri="{BB962C8B-B14F-4D97-AF65-F5344CB8AC3E}">
        <p14:creationId xmlns:p14="http://schemas.microsoft.com/office/powerpoint/2010/main" val="72309511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18" y="1025610"/>
            <a:ext cx="7891714" cy="5467431"/>
          </a:xfrm>
        </p:spPr>
        <p:txBody>
          <a:bodyPr>
            <a:noAutofit/>
          </a:bodyPr>
          <a:lstStyle/>
          <a:p>
            <a:r>
              <a:rPr lang="en-US" sz="2400" dirty="0"/>
              <a:t>Untreated sewage discharge</a:t>
            </a:r>
          </a:p>
          <a:p>
            <a:r>
              <a:rPr lang="en-US" sz="2400" dirty="0"/>
              <a:t>Industrial Effluents discharge</a:t>
            </a:r>
          </a:p>
          <a:p>
            <a:r>
              <a:rPr lang="en-US" sz="2400" dirty="0"/>
              <a:t>Population growth &amp; urbanization</a:t>
            </a:r>
          </a:p>
          <a:p>
            <a:r>
              <a:rPr lang="en-US" sz="2400" dirty="0"/>
              <a:t>Sewage treatment infrastructure inadequate</a:t>
            </a:r>
          </a:p>
          <a:p>
            <a:r>
              <a:rPr lang="en-US" sz="2400" dirty="0"/>
              <a:t>Deficiencies in sewage treatment technologies used</a:t>
            </a:r>
          </a:p>
          <a:p>
            <a:r>
              <a:rPr lang="en-US" sz="2400" dirty="0"/>
              <a:t>Indiscriminate pumping of ground water without </a:t>
            </a:r>
            <a:r>
              <a:rPr lang="en-US" sz="2400" dirty="0" smtClean="0"/>
              <a:t>rejuvenation</a:t>
            </a:r>
          </a:p>
        </p:txBody>
      </p:sp>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Pollution – Causes</a:t>
            </a:r>
            <a:endParaRPr lang="en-US" dirty="0"/>
          </a:p>
        </p:txBody>
      </p:sp>
    </p:spTree>
    <p:extLst>
      <p:ext uri="{BB962C8B-B14F-4D97-AF65-F5344CB8AC3E}">
        <p14:creationId xmlns:p14="http://schemas.microsoft.com/office/powerpoint/2010/main" val="728756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18" y="1025611"/>
            <a:ext cx="7211929" cy="4495958"/>
          </a:xfrm>
        </p:spPr>
        <p:txBody>
          <a:bodyPr>
            <a:noAutofit/>
          </a:bodyPr>
          <a:lstStyle/>
          <a:p>
            <a:r>
              <a:rPr lang="en-US" sz="2400" dirty="0"/>
              <a:t>Waterborne diseases</a:t>
            </a:r>
          </a:p>
          <a:p>
            <a:r>
              <a:rPr lang="en-US" sz="2400" dirty="0"/>
              <a:t>Causes Cancer</a:t>
            </a:r>
          </a:p>
          <a:p>
            <a:r>
              <a:rPr lang="en-US" sz="2400" dirty="0"/>
              <a:t>Stress on Infrastructure</a:t>
            </a:r>
          </a:p>
          <a:p>
            <a:r>
              <a:rPr lang="en-US" sz="2400" dirty="0"/>
              <a:t>Resources running out</a:t>
            </a:r>
          </a:p>
          <a:p>
            <a:r>
              <a:rPr lang="en-US" sz="2400" dirty="0"/>
              <a:t>Bad </a:t>
            </a:r>
            <a:r>
              <a:rPr lang="en-US" sz="2400" dirty="0" err="1"/>
              <a:t>Odour</a:t>
            </a:r>
            <a:endParaRPr lang="en-US" sz="2400" dirty="0"/>
          </a:p>
          <a:p>
            <a:r>
              <a:rPr lang="en-US" sz="2400" dirty="0"/>
              <a:t>Root cause for Super Bugs</a:t>
            </a:r>
          </a:p>
          <a:p>
            <a:r>
              <a:rPr lang="en-US" sz="2400" dirty="0"/>
              <a:t>Deterioration of soil fertility</a:t>
            </a:r>
          </a:p>
          <a:p>
            <a:r>
              <a:rPr lang="en-US" sz="2400" dirty="0" smtClean="0"/>
              <a:t>Salinization </a:t>
            </a:r>
            <a:r>
              <a:rPr lang="en-US" sz="2400" dirty="0"/>
              <a:t>of ground </a:t>
            </a:r>
            <a:r>
              <a:rPr lang="en-US" sz="2400" dirty="0" smtClean="0"/>
              <a:t>water</a:t>
            </a:r>
          </a:p>
          <a:p>
            <a:r>
              <a:rPr lang="en-US" sz="2400" dirty="0" smtClean="0"/>
              <a:t>Arsenic Poisoning</a:t>
            </a:r>
            <a:endParaRPr lang="en-US" sz="2400" dirty="0"/>
          </a:p>
        </p:txBody>
      </p:sp>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Pollution – Effects</a:t>
            </a:r>
            <a:endParaRPr lang="en-US" dirty="0"/>
          </a:p>
        </p:txBody>
      </p:sp>
    </p:spTree>
    <p:extLst>
      <p:ext uri="{BB962C8B-B14F-4D97-AF65-F5344CB8AC3E}">
        <p14:creationId xmlns:p14="http://schemas.microsoft.com/office/powerpoint/2010/main" val="1202140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Water – As nature meant it to be:</a:t>
            </a:r>
            <a:endParaRPr lang="en-US" dirty="0"/>
          </a:p>
        </p:txBody>
      </p:sp>
      <p:sp>
        <p:nvSpPr>
          <p:cNvPr id="5" name="Content Placeholder 2"/>
          <p:cNvSpPr txBox="1">
            <a:spLocks/>
          </p:cNvSpPr>
          <p:nvPr/>
        </p:nvSpPr>
        <p:spPr>
          <a:xfrm>
            <a:off x="388018" y="1178011"/>
            <a:ext cx="7211929" cy="39374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Virus / bacteria free</a:t>
            </a:r>
          </a:p>
          <a:p>
            <a:r>
              <a:rPr lang="en-US" sz="2400" dirty="0" smtClean="0"/>
              <a:t>Color / </a:t>
            </a:r>
            <a:r>
              <a:rPr lang="en-US" sz="2400" dirty="0" err="1" smtClean="0"/>
              <a:t>odour</a:t>
            </a:r>
            <a:r>
              <a:rPr lang="en-US" sz="2400" dirty="0" smtClean="0"/>
              <a:t> less</a:t>
            </a:r>
          </a:p>
          <a:p>
            <a:r>
              <a:rPr lang="en-US" sz="2400" dirty="0" smtClean="0"/>
              <a:t>Free from heavy metals /Arsenic</a:t>
            </a:r>
          </a:p>
          <a:p>
            <a:r>
              <a:rPr lang="en-US" sz="2400" dirty="0" smtClean="0"/>
              <a:t>Free from suspended solids</a:t>
            </a:r>
          </a:p>
        </p:txBody>
      </p:sp>
    </p:spTree>
    <p:extLst>
      <p:ext uri="{BB962C8B-B14F-4D97-AF65-F5344CB8AC3E}">
        <p14:creationId xmlns:p14="http://schemas.microsoft.com/office/powerpoint/2010/main" val="202478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060" y="1380957"/>
            <a:ext cx="7211929" cy="5344695"/>
          </a:xfrm>
        </p:spPr>
        <p:txBody>
          <a:bodyPr>
            <a:noAutofit/>
          </a:bodyPr>
          <a:lstStyle/>
          <a:p>
            <a:r>
              <a:rPr lang="en-US" sz="2400" dirty="0" smtClean="0"/>
              <a:t>Less </a:t>
            </a:r>
            <a:r>
              <a:rPr lang="en-US" sz="2400" dirty="0"/>
              <a:t>foot print and land requirement</a:t>
            </a:r>
          </a:p>
          <a:p>
            <a:r>
              <a:rPr lang="en-US" sz="2400" dirty="0"/>
              <a:t> Low </a:t>
            </a:r>
            <a:r>
              <a:rPr lang="en-US" sz="2400" dirty="0" smtClean="0"/>
              <a:t>carbon coot print</a:t>
            </a:r>
          </a:p>
          <a:p>
            <a:r>
              <a:rPr lang="en-US" sz="2400" dirty="0"/>
              <a:t> </a:t>
            </a:r>
            <a:r>
              <a:rPr lang="en-US" sz="2400" dirty="0" smtClean="0"/>
              <a:t>Short Installation and commissioning time</a:t>
            </a:r>
          </a:p>
          <a:p>
            <a:r>
              <a:rPr lang="en-US" sz="2400" dirty="0" smtClean="0"/>
              <a:t> </a:t>
            </a:r>
            <a:r>
              <a:rPr lang="en-US" sz="2400" dirty="0"/>
              <a:t>No Odor </a:t>
            </a:r>
            <a:r>
              <a:rPr lang="en-US" sz="2400" dirty="0" smtClean="0"/>
              <a:t>issues</a:t>
            </a:r>
            <a:endParaRPr lang="en-US" sz="2400" dirty="0"/>
          </a:p>
          <a:p>
            <a:r>
              <a:rPr lang="en-US" sz="2400" dirty="0"/>
              <a:t> Solar </a:t>
            </a:r>
            <a:r>
              <a:rPr lang="en-US" sz="2400" dirty="0" smtClean="0"/>
              <a:t>powered</a:t>
            </a:r>
            <a:endParaRPr lang="en-US" sz="2400" dirty="0"/>
          </a:p>
          <a:p>
            <a:r>
              <a:rPr lang="en-US" sz="2400" dirty="0"/>
              <a:t> </a:t>
            </a:r>
            <a:r>
              <a:rPr lang="en-US" sz="2400" dirty="0" smtClean="0"/>
              <a:t>Installable on </a:t>
            </a:r>
            <a:r>
              <a:rPr lang="en-US" sz="2400" dirty="0"/>
              <a:t>the top of sewage canals</a:t>
            </a:r>
          </a:p>
          <a:p>
            <a:r>
              <a:rPr lang="en-US" sz="2400" dirty="0"/>
              <a:t> </a:t>
            </a:r>
            <a:r>
              <a:rPr lang="en-US" sz="2400" dirty="0" smtClean="0"/>
              <a:t>Chemical free disinfection method</a:t>
            </a:r>
            <a:endParaRPr lang="en-US" sz="2400" dirty="0"/>
          </a:p>
          <a:p>
            <a:r>
              <a:rPr lang="en-US" sz="2400" dirty="0" smtClean="0"/>
              <a:t>Clean, safe </a:t>
            </a:r>
            <a:r>
              <a:rPr lang="en-US" sz="2400" dirty="0"/>
              <a:t>treated water </a:t>
            </a:r>
            <a:r>
              <a:rPr lang="en-US" sz="2400" dirty="0" smtClean="0"/>
              <a:t>ready to use </a:t>
            </a:r>
            <a:r>
              <a:rPr lang="en-US" sz="2400" dirty="0"/>
              <a:t>for </a:t>
            </a:r>
            <a:r>
              <a:rPr lang="en-US" sz="2400" dirty="0" smtClean="0"/>
              <a:t>irrigation &amp; </a:t>
            </a:r>
            <a:r>
              <a:rPr lang="en-US" sz="2400" dirty="0"/>
              <a:t>industries</a:t>
            </a:r>
          </a:p>
          <a:p>
            <a:r>
              <a:rPr lang="en-US" sz="2400" dirty="0"/>
              <a:t> Simple, easy to operate and maintain</a:t>
            </a:r>
          </a:p>
          <a:p>
            <a:r>
              <a:rPr lang="en-US" sz="2400" dirty="0"/>
              <a:t> Decentralized smaller </a:t>
            </a:r>
            <a:r>
              <a:rPr lang="en-US" sz="2400" dirty="0" smtClean="0"/>
              <a:t>treatment plants</a:t>
            </a:r>
          </a:p>
        </p:txBody>
      </p:sp>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Water Treatment– The way it should to be:</a:t>
            </a:r>
            <a:endParaRPr lang="en-US" dirty="0"/>
          </a:p>
        </p:txBody>
      </p:sp>
    </p:spTree>
    <p:extLst>
      <p:ext uri="{BB962C8B-B14F-4D97-AF65-F5344CB8AC3E}">
        <p14:creationId xmlns:p14="http://schemas.microsoft.com/office/powerpoint/2010/main" val="133903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60158"/>
            <a:ext cx="6347713" cy="1320800"/>
          </a:xfrm>
        </p:spPr>
        <p:txBody>
          <a:bodyPr/>
          <a:lstStyle/>
          <a:p>
            <a:r>
              <a:rPr lang="en-US" dirty="0" smtClean="0"/>
              <a:t>Water – Source and Pollution</a:t>
            </a:r>
            <a:endParaRPr lang="en-US" dirty="0"/>
          </a:p>
        </p:txBody>
      </p:sp>
      <p:pic>
        <p:nvPicPr>
          <p:cNvPr id="4" name="Picture 2" descr="C:\Users\admin\Downloads\IMG_1219.JPG"/>
          <p:cNvPicPr>
            <a:picLocks noChangeAspect="1" noChangeArrowheads="1"/>
          </p:cNvPicPr>
          <p:nvPr/>
        </p:nvPicPr>
        <p:blipFill>
          <a:blip r:embed="rId2" cstate="print"/>
          <a:srcRect/>
          <a:stretch>
            <a:fillRect/>
          </a:stretch>
        </p:blipFill>
        <p:spPr bwMode="auto">
          <a:xfrm>
            <a:off x="499619" y="950607"/>
            <a:ext cx="3349172" cy="2436334"/>
          </a:xfrm>
          <a:prstGeom prst="rect">
            <a:avLst/>
          </a:prstGeom>
          <a:noFill/>
          <a:effectLst>
            <a:outerShdw blurRad="50800" dist="76200" dir="5400000" algn="t" rotWithShape="0">
              <a:prstClr val="black">
                <a:alpha val="40000"/>
              </a:prstClr>
            </a:outerShdw>
          </a:effectLst>
        </p:spPr>
      </p:pic>
      <p:pic>
        <p:nvPicPr>
          <p:cNvPr id="5" name="Picture 4" descr="C:\Users\admin\Downloads\IMG_1247.JPG"/>
          <p:cNvPicPr>
            <a:picLocks noChangeAspect="1" noChangeArrowheads="1"/>
          </p:cNvPicPr>
          <p:nvPr/>
        </p:nvPicPr>
        <p:blipFill>
          <a:blip r:embed="rId3" cstate="print"/>
          <a:srcRect/>
          <a:stretch>
            <a:fillRect/>
          </a:stretch>
        </p:blipFill>
        <p:spPr bwMode="auto">
          <a:xfrm>
            <a:off x="507417" y="3554972"/>
            <a:ext cx="3531026" cy="2648270"/>
          </a:xfrm>
          <a:prstGeom prst="rect">
            <a:avLst/>
          </a:prstGeom>
          <a:noFill/>
          <a:effectLst>
            <a:outerShdw blurRad="50800" dist="76200" dir="5400000" algn="t" rotWithShape="0">
              <a:prstClr val="black">
                <a:alpha val="40000"/>
              </a:prstClr>
            </a:outerShdw>
          </a:effectLst>
        </p:spPr>
      </p:pic>
      <p:pic>
        <p:nvPicPr>
          <p:cNvPr id="6" name="Picture 5" descr="C:\Users\admin\Desktop\ganga-clean-up-3_650_061114085458.jpg"/>
          <p:cNvPicPr>
            <a:picLocks noChangeAspect="1" noChangeArrowheads="1"/>
          </p:cNvPicPr>
          <p:nvPr/>
        </p:nvPicPr>
        <p:blipFill>
          <a:blip r:embed="rId4"/>
          <a:srcRect/>
          <a:stretch>
            <a:fillRect/>
          </a:stretch>
        </p:blipFill>
        <p:spPr bwMode="auto">
          <a:xfrm>
            <a:off x="4038443" y="950607"/>
            <a:ext cx="3484924" cy="2369748"/>
          </a:xfrm>
          <a:prstGeom prst="rect">
            <a:avLst/>
          </a:prstGeom>
          <a:noFill/>
          <a:effectLst>
            <a:outerShdw blurRad="50800" dist="76200" dir="5400000" algn="t" rotWithShape="0">
              <a:prstClr val="black">
                <a:alpha val="40000"/>
              </a:prstClr>
            </a:outerShdw>
          </a:effectLst>
        </p:spPr>
      </p:pic>
      <p:sp>
        <p:nvSpPr>
          <p:cNvPr id="7" name="Rectangle 6"/>
          <p:cNvSpPr/>
          <p:nvPr/>
        </p:nvSpPr>
        <p:spPr>
          <a:xfrm>
            <a:off x="4080664" y="3476766"/>
            <a:ext cx="3739862" cy="3019539"/>
          </a:xfrm>
          <a:prstGeom prst="rect">
            <a:avLst/>
          </a:prstGeom>
        </p:spPr>
        <p:txBody>
          <a:bodyPr wrap="square" lIns="64258" tIns="32128" rIns="64258" bIns="32128">
            <a:spAutoFit/>
          </a:bodyPr>
          <a:lstStyle/>
          <a:p>
            <a:pPr algn="just" defTabSz="321291" fontAlgn="auto">
              <a:spcBef>
                <a:spcPts val="0"/>
              </a:spcBef>
              <a:spcAft>
                <a:spcPts val="0"/>
              </a:spcAft>
            </a:pPr>
            <a:r>
              <a:rPr lang="en-US" sz="1600" b="1" kern="0" dirty="0" smtClean="0">
                <a:effectLst/>
                <a:latin typeface="Arial" charset="0"/>
                <a:ea typeface="Arial" charset="0"/>
                <a:cs typeface="Arial" charset="0"/>
                <a:sym typeface="Chalkduster"/>
              </a:rPr>
              <a:t>Rivers are the major source of fresh water for drinking and agriculture.</a:t>
            </a:r>
          </a:p>
          <a:p>
            <a:pPr algn="just" defTabSz="321291" fontAlgn="auto">
              <a:spcBef>
                <a:spcPts val="0"/>
              </a:spcBef>
              <a:spcAft>
                <a:spcPts val="0"/>
              </a:spcAft>
            </a:pPr>
            <a:endParaRPr lang="en-US" sz="1600" b="1" kern="0" dirty="0" smtClean="0">
              <a:effectLst/>
              <a:latin typeface="Arial" charset="0"/>
              <a:ea typeface="Arial" charset="0"/>
              <a:cs typeface="Arial" charset="0"/>
              <a:sym typeface="Chalkduster"/>
            </a:endParaRPr>
          </a:p>
          <a:p>
            <a:pPr algn="just" defTabSz="321291" fontAlgn="auto">
              <a:spcBef>
                <a:spcPts val="0"/>
              </a:spcBef>
              <a:spcAft>
                <a:spcPts val="0"/>
              </a:spcAft>
            </a:pPr>
            <a:r>
              <a:rPr lang="en-US" sz="1600" b="1" kern="0" dirty="0" smtClean="0">
                <a:effectLst/>
                <a:latin typeface="Arial" charset="0"/>
                <a:ea typeface="Arial" charset="0"/>
                <a:cs typeface="Arial" charset="0"/>
                <a:sym typeface="Chalkduster"/>
              </a:rPr>
              <a:t>The same rivers are used as the dumping drains for sewage and Effluents</a:t>
            </a:r>
            <a:r>
              <a:rPr lang="en-US" sz="1600" b="1" kern="0" dirty="0" smtClean="0">
                <a:effectLst/>
                <a:latin typeface="Arial" charset="0"/>
                <a:ea typeface="Arial" charset="0"/>
                <a:cs typeface="Arial" charset="0"/>
                <a:sym typeface="Chalkduster"/>
              </a:rPr>
              <a:t>.</a:t>
            </a:r>
          </a:p>
          <a:p>
            <a:pPr algn="just" defTabSz="321291" fontAlgn="auto">
              <a:spcBef>
                <a:spcPts val="0"/>
              </a:spcBef>
              <a:spcAft>
                <a:spcPts val="0"/>
              </a:spcAft>
            </a:pPr>
            <a:endParaRPr lang="en-US" sz="1600" b="1" kern="0" dirty="0">
              <a:latin typeface="Arial" charset="0"/>
              <a:ea typeface="Arial" charset="0"/>
              <a:cs typeface="Arial" charset="0"/>
              <a:sym typeface="Chalkduster"/>
            </a:endParaRPr>
          </a:p>
          <a:p>
            <a:pPr algn="just" defTabSz="321291" fontAlgn="auto">
              <a:spcBef>
                <a:spcPts val="0"/>
              </a:spcBef>
              <a:spcAft>
                <a:spcPts val="0"/>
              </a:spcAft>
            </a:pPr>
            <a:r>
              <a:rPr lang="en-US" sz="1600" b="1" kern="0" dirty="0" smtClean="0">
                <a:effectLst/>
                <a:latin typeface="Arial" charset="0"/>
                <a:ea typeface="Arial" charset="0"/>
                <a:cs typeface="Arial" charset="0"/>
                <a:sym typeface="Chalkduster"/>
              </a:rPr>
              <a:t>This is the sight of 6MLD sewage confluence by </a:t>
            </a:r>
            <a:r>
              <a:rPr lang="en-US" sz="1600" b="1" kern="0" dirty="0" err="1" smtClean="0">
                <a:effectLst/>
                <a:latin typeface="Arial" charset="0"/>
                <a:ea typeface="Arial" charset="0"/>
                <a:cs typeface="Arial" charset="0"/>
                <a:sym typeface="Chalkduster"/>
              </a:rPr>
              <a:t>Nagwa</a:t>
            </a:r>
            <a:r>
              <a:rPr lang="en-US" sz="1600" b="1" kern="0" dirty="0" smtClean="0">
                <a:effectLst/>
                <a:latin typeface="Arial" charset="0"/>
                <a:ea typeface="Arial" charset="0"/>
                <a:cs typeface="Arial" charset="0"/>
                <a:sym typeface="Chalkduster"/>
              </a:rPr>
              <a:t> drain in Ganga in upstream of  Varanasi city. Pilgrims bathing and drinking in the same water. </a:t>
            </a:r>
            <a:endParaRPr lang="en-US" sz="1600" b="1" kern="0" dirty="0">
              <a:effectLst/>
              <a:latin typeface="Arial" charset="0"/>
              <a:ea typeface="Arial" charset="0"/>
              <a:cs typeface="Arial" charset="0"/>
              <a:sym typeface="Chalkduster"/>
            </a:endParaRPr>
          </a:p>
        </p:txBody>
      </p:sp>
    </p:spTree>
    <p:extLst>
      <p:ext uri="{BB962C8B-B14F-4D97-AF65-F5344CB8AC3E}">
        <p14:creationId xmlns:p14="http://schemas.microsoft.com/office/powerpoint/2010/main" val="155372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ocuments and Settings\admin\Desktop\Confident New Photos\DSC_0303.jpg"/>
          <p:cNvPicPr/>
          <p:nvPr/>
        </p:nvPicPr>
        <p:blipFill>
          <a:blip r:embed="rId2" cstate="print"/>
          <a:srcRect/>
          <a:stretch>
            <a:fillRect/>
          </a:stretch>
        </p:blipFill>
        <p:spPr bwMode="auto">
          <a:xfrm>
            <a:off x="5679991" y="1809612"/>
            <a:ext cx="3104233" cy="2164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confidentengineering.com/images/water.jpg"/>
          <p:cNvPicPr>
            <a:picLocks noChangeAspect="1" noChangeArrowheads="1"/>
          </p:cNvPicPr>
          <p:nvPr/>
        </p:nvPicPr>
        <p:blipFill>
          <a:blip r:embed="rId3"/>
          <a:srcRect/>
          <a:stretch>
            <a:fillRect/>
          </a:stretch>
        </p:blipFill>
        <p:spPr bwMode="auto">
          <a:xfrm>
            <a:off x="5649912" y="4292601"/>
            <a:ext cx="3104233" cy="1552118"/>
          </a:xfrm>
          <a:prstGeom prst="rect">
            <a:avLst/>
          </a:prstGeom>
          <a:ln>
            <a:noFill/>
          </a:ln>
          <a:effectLst>
            <a:outerShdw blurRad="50800" dist="76200" dir="5400000" algn="t" rotWithShape="0">
              <a:prstClr val="black">
                <a:alpha val="40000"/>
              </a:prstClr>
            </a:outerShdw>
          </a:effectLst>
          <a:scene3d>
            <a:camera prst="orthographicFront"/>
            <a:lightRig rig="threePt" dir="t">
              <a:rot lat="0" lon="0" rev="7200000"/>
            </a:lightRig>
          </a:scene3d>
          <a:sp3d contourW="127000">
            <a:bevelT w="25400" h="19050"/>
            <a:contourClr>
              <a:schemeClr val="bg1"/>
            </a:contourClr>
          </a:sp3d>
        </p:spPr>
      </p:pic>
      <p:sp>
        <p:nvSpPr>
          <p:cNvPr id="9" name="Title 1"/>
          <p:cNvSpPr txBox="1">
            <a:spLocks/>
          </p:cNvSpPr>
          <p:nvPr/>
        </p:nvSpPr>
        <p:spPr>
          <a:xfrm>
            <a:off x="120316" y="60158"/>
            <a:ext cx="7176837" cy="132080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Presenting Alternative </a:t>
            </a:r>
            <a:r>
              <a:rPr lang="en-US" dirty="0"/>
              <a:t>Technologies: </a:t>
            </a:r>
            <a:r>
              <a:rPr lang="en-US" dirty="0" smtClean="0"/>
              <a:t/>
            </a:r>
            <a:br>
              <a:rPr lang="en-US" dirty="0" smtClean="0"/>
            </a:br>
            <a:r>
              <a:rPr lang="en-US" dirty="0" smtClean="0"/>
              <a:t>Plasma </a:t>
            </a:r>
            <a:r>
              <a:rPr lang="en-US" dirty="0"/>
              <a:t>Electro-Oxidation </a:t>
            </a:r>
          </a:p>
        </p:txBody>
      </p:sp>
      <p:sp>
        <p:nvSpPr>
          <p:cNvPr id="10" name="Rectangle 9"/>
          <p:cNvSpPr/>
          <p:nvPr/>
        </p:nvSpPr>
        <p:spPr>
          <a:xfrm>
            <a:off x="178604" y="1137669"/>
            <a:ext cx="7124563" cy="557326"/>
          </a:xfrm>
          <a:prstGeom prst="rect">
            <a:avLst/>
          </a:prstGeom>
        </p:spPr>
        <p:txBody>
          <a:bodyPr wrap="square" lIns="64258" tIns="32128" rIns="64258" bIns="32128">
            <a:spAutoFit/>
          </a:bodyPr>
          <a:lstStyle/>
          <a:p>
            <a:pPr algn="just" defTabSz="321291"/>
            <a:r>
              <a:rPr lang="en-US" sz="1600" b="1" kern="0" dirty="0" smtClean="0">
                <a:latin typeface="Arial" charset="0"/>
                <a:ea typeface="Arial" charset="0"/>
                <a:cs typeface="Arial" charset="0"/>
                <a:sym typeface="Chalkduster"/>
              </a:rPr>
              <a:t>Plasma Electro-oxidation </a:t>
            </a:r>
            <a:r>
              <a:rPr lang="en-US" sz="1600" b="1" kern="0" dirty="0">
                <a:latin typeface="Arial" charset="0"/>
                <a:ea typeface="Arial" charset="0"/>
                <a:cs typeface="Arial" charset="0"/>
                <a:sym typeface="Chalkduster"/>
              </a:rPr>
              <a:t>is a unique and latest technology successfully implemented in various countries. </a:t>
            </a:r>
            <a:r>
              <a:rPr lang="en-US" sz="1600" b="1" kern="0" dirty="0" smtClean="0">
                <a:latin typeface="Arial" charset="0"/>
                <a:ea typeface="Arial" charset="0"/>
                <a:cs typeface="Arial" charset="0"/>
                <a:sym typeface="Chalkduster"/>
              </a:rPr>
              <a:t>Advantages are:</a:t>
            </a:r>
            <a:endParaRPr lang="en-US" sz="1600" b="1" kern="0" dirty="0">
              <a:latin typeface="Arial" charset="0"/>
              <a:ea typeface="Arial" charset="0"/>
              <a:cs typeface="Arial" charset="0"/>
              <a:sym typeface="Chalkduster"/>
            </a:endParaRPr>
          </a:p>
        </p:txBody>
      </p:sp>
      <p:sp>
        <p:nvSpPr>
          <p:cNvPr id="13" name="Content Placeholder 2"/>
          <p:cNvSpPr>
            <a:spLocks noGrp="1"/>
          </p:cNvSpPr>
          <p:nvPr/>
        </p:nvSpPr>
        <p:spPr>
          <a:xfrm>
            <a:off x="178604" y="1918270"/>
            <a:ext cx="7211929" cy="44283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 </a:t>
            </a:r>
            <a:r>
              <a:rPr lang="en-US" sz="2000" dirty="0"/>
              <a:t>No addition of chemicals for coagulant</a:t>
            </a:r>
          </a:p>
          <a:p>
            <a:r>
              <a:rPr lang="en-US" sz="2000" dirty="0"/>
              <a:t> Very low operating cost</a:t>
            </a:r>
          </a:p>
          <a:p>
            <a:r>
              <a:rPr lang="en-US" sz="2000" dirty="0"/>
              <a:t> Less requirement of space and civil </a:t>
            </a:r>
            <a:r>
              <a:rPr lang="en-US" sz="2000" dirty="0" smtClean="0"/>
              <a:t>work</a:t>
            </a:r>
            <a:endParaRPr lang="en-US" sz="2000" dirty="0"/>
          </a:p>
          <a:p>
            <a:r>
              <a:rPr lang="en-US" sz="2000" dirty="0"/>
              <a:t> Very less solid waste (sludge) generation</a:t>
            </a:r>
          </a:p>
          <a:p>
            <a:r>
              <a:rPr lang="en-US" sz="2000" dirty="0"/>
              <a:t> </a:t>
            </a:r>
            <a:r>
              <a:rPr lang="en-US" sz="2000" dirty="0" err="1"/>
              <a:t>Colour</a:t>
            </a:r>
            <a:r>
              <a:rPr lang="en-US" sz="2000" dirty="0"/>
              <a:t> Removal </a:t>
            </a:r>
            <a:r>
              <a:rPr lang="en-US" sz="2000" dirty="0" smtClean="0"/>
              <a:t>up to  </a:t>
            </a:r>
            <a:r>
              <a:rPr lang="en-US" sz="2000" dirty="0"/>
              <a:t>95%</a:t>
            </a:r>
          </a:p>
          <a:p>
            <a:r>
              <a:rPr lang="en-US" sz="2000" dirty="0"/>
              <a:t> BOD removal &gt; 60%</a:t>
            </a:r>
          </a:p>
          <a:p>
            <a:r>
              <a:rPr lang="en-US" sz="2000" dirty="0"/>
              <a:t> COD removal &gt; 70%</a:t>
            </a:r>
          </a:p>
          <a:p>
            <a:r>
              <a:rPr lang="en-US" sz="2000" dirty="0"/>
              <a:t> Kills Bacteria and </a:t>
            </a:r>
            <a:r>
              <a:rPr lang="en-US" sz="2000" dirty="0" err="1"/>
              <a:t>califormes</a:t>
            </a:r>
            <a:endParaRPr lang="en-US" sz="2000" dirty="0"/>
          </a:p>
          <a:p>
            <a:r>
              <a:rPr lang="en-US" sz="2000" dirty="0"/>
              <a:t> Removal of Heavy metals</a:t>
            </a:r>
          </a:p>
          <a:p>
            <a:r>
              <a:rPr lang="en-US" sz="2000" dirty="0"/>
              <a:t> Simple, easy to operate and maintain</a:t>
            </a:r>
          </a:p>
        </p:txBody>
      </p:sp>
    </p:spTree>
    <p:extLst>
      <p:ext uri="{BB962C8B-B14F-4D97-AF65-F5344CB8AC3E}">
        <p14:creationId xmlns:p14="http://schemas.microsoft.com/office/powerpoint/2010/main" val="170872195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4850871" y="1380958"/>
            <a:ext cx="3149600" cy="2343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admin\Desktop\GANGA PART 2\earth-recycling-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283" y="4409052"/>
            <a:ext cx="2609251" cy="24489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Advantages of </a:t>
            </a:r>
            <a:r>
              <a:rPr lang="en-US" dirty="0" smtClean="0"/>
              <a:t>the proposed treatment scheme:</a:t>
            </a:r>
            <a:endParaRPr lang="en-US" dirty="0"/>
          </a:p>
        </p:txBody>
      </p:sp>
      <p:sp>
        <p:nvSpPr>
          <p:cNvPr id="9" name="Content Placeholder 2"/>
          <p:cNvSpPr>
            <a:spLocks noGrp="1"/>
          </p:cNvSpPr>
          <p:nvPr/>
        </p:nvSpPr>
        <p:spPr>
          <a:xfrm>
            <a:off x="198657" y="1300649"/>
            <a:ext cx="7211929" cy="53287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Remove </a:t>
            </a:r>
            <a:r>
              <a:rPr lang="en-US" sz="2000" dirty="0"/>
              <a:t>BOD, TSS, FOG, etc., </a:t>
            </a:r>
            <a:r>
              <a:rPr lang="en-US" sz="2000" dirty="0" smtClean="0"/>
              <a:t>from</a:t>
            </a:r>
            <a:br>
              <a:rPr lang="en-US" sz="2000" dirty="0" smtClean="0"/>
            </a:br>
            <a:r>
              <a:rPr lang="en-US" sz="2000" dirty="0" smtClean="0"/>
              <a:t>wastewater </a:t>
            </a:r>
            <a:r>
              <a:rPr lang="en-US" sz="2000" dirty="0"/>
              <a:t>before disposal to </a:t>
            </a:r>
            <a:r>
              <a:rPr lang="en-US" sz="2000" dirty="0" smtClean="0"/>
              <a:t>river</a:t>
            </a:r>
            <a:br>
              <a:rPr lang="en-US" sz="2000" dirty="0" smtClean="0"/>
            </a:br>
            <a:r>
              <a:rPr lang="en-US" sz="2000" dirty="0" smtClean="0"/>
              <a:t>thus </a:t>
            </a:r>
            <a:r>
              <a:rPr lang="en-US" sz="2000" dirty="0"/>
              <a:t>avoiding the river pollution.</a:t>
            </a:r>
          </a:p>
          <a:p>
            <a:r>
              <a:rPr lang="en-US" sz="2000" dirty="0"/>
              <a:t>Removal of color up to 95%</a:t>
            </a:r>
          </a:p>
          <a:p>
            <a:r>
              <a:rPr lang="en-US" sz="2000" dirty="0"/>
              <a:t>Low operating cost</a:t>
            </a:r>
          </a:p>
          <a:p>
            <a:r>
              <a:rPr lang="en-US" sz="2000" dirty="0"/>
              <a:t>Very small Footprint</a:t>
            </a:r>
          </a:p>
          <a:p>
            <a:r>
              <a:rPr lang="en-US" sz="2000" dirty="0"/>
              <a:t>Low emission of CO2 and Methane. </a:t>
            </a:r>
          </a:p>
          <a:p>
            <a:r>
              <a:rPr lang="en-US" sz="2000" dirty="0"/>
              <a:t>Can handle any Shock loads, no failures due to shock </a:t>
            </a:r>
            <a:r>
              <a:rPr lang="en-US" sz="2000" dirty="0" smtClean="0"/>
              <a:t>loads </a:t>
            </a:r>
            <a:endParaRPr lang="en-US" sz="2000" dirty="0"/>
          </a:p>
          <a:p>
            <a:r>
              <a:rPr lang="en-US" sz="2000" dirty="0"/>
              <a:t>The process itself is disinfecting the bacteria </a:t>
            </a:r>
            <a:r>
              <a:rPr lang="en-US" sz="2000" dirty="0" smtClean="0"/>
              <a:t>and</a:t>
            </a:r>
            <a:br>
              <a:rPr lang="en-US" sz="2000" dirty="0" smtClean="0"/>
            </a:br>
            <a:r>
              <a:rPr lang="en-US" sz="2000" dirty="0" smtClean="0"/>
              <a:t>thus </a:t>
            </a:r>
            <a:r>
              <a:rPr lang="en-US" sz="2000" dirty="0"/>
              <a:t>reduces the Coliform and E-Coli </a:t>
            </a:r>
            <a:r>
              <a:rPr lang="en-US" sz="2000" dirty="0" smtClean="0"/>
              <a:t>extensively. </a:t>
            </a:r>
            <a:endParaRPr lang="en-US" sz="2000" dirty="0"/>
          </a:p>
          <a:p>
            <a:r>
              <a:rPr lang="en-US" sz="2000" dirty="0"/>
              <a:t>The project can be installed in a small area </a:t>
            </a:r>
            <a:r>
              <a:rPr lang="en-US" sz="2000" dirty="0" smtClean="0"/>
              <a:t>near</a:t>
            </a:r>
            <a:br>
              <a:rPr lang="en-US" sz="2000" dirty="0" smtClean="0"/>
            </a:br>
            <a:r>
              <a:rPr lang="en-US" sz="2000" dirty="0" smtClean="0"/>
              <a:t>to </a:t>
            </a:r>
            <a:r>
              <a:rPr lang="en-US" sz="2000" dirty="0"/>
              <a:t>the </a:t>
            </a:r>
            <a:r>
              <a:rPr lang="en-US" sz="2000" dirty="0" err="1"/>
              <a:t>Naala</a:t>
            </a:r>
            <a:r>
              <a:rPr lang="en-US" sz="2000" dirty="0"/>
              <a:t> or even on top of the </a:t>
            </a:r>
            <a:r>
              <a:rPr lang="en-US" sz="2000" dirty="0" err="1"/>
              <a:t>Naala</a:t>
            </a:r>
            <a:r>
              <a:rPr lang="en-US" sz="2000" dirty="0"/>
              <a:t> </a:t>
            </a:r>
            <a:r>
              <a:rPr lang="en-US" sz="2000" dirty="0" smtClean="0"/>
              <a:t>itself</a:t>
            </a:r>
            <a:br>
              <a:rPr lang="en-US" sz="2000" dirty="0" smtClean="0"/>
            </a:br>
            <a:r>
              <a:rPr lang="en-US" sz="2000" dirty="0" smtClean="0"/>
              <a:t>by </a:t>
            </a:r>
            <a:r>
              <a:rPr lang="en-US" sz="2000" dirty="0"/>
              <a:t>making a </a:t>
            </a:r>
            <a:r>
              <a:rPr lang="en-US" sz="2000" dirty="0" smtClean="0"/>
              <a:t>platform</a:t>
            </a:r>
            <a:endParaRPr lang="en-US" sz="2000" dirty="0"/>
          </a:p>
        </p:txBody>
      </p:sp>
    </p:spTree>
    <p:extLst>
      <p:ext uri="{BB962C8B-B14F-4D97-AF65-F5344CB8AC3E}">
        <p14:creationId xmlns:p14="http://schemas.microsoft.com/office/powerpoint/2010/main" val="134452554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435633" y="2923169"/>
            <a:ext cx="6922633" cy="2093913"/>
          </a:xfrm>
          <a:prstGeom prst="rect">
            <a:avLst/>
          </a:prstGeom>
          <a:noFill/>
          <a:ln w="9525">
            <a:noFill/>
            <a:miter lim="800000"/>
            <a:headEnd/>
            <a:tailEnd/>
          </a:ln>
          <a:effectLst/>
        </p:spPr>
      </p:pic>
      <p:sp>
        <p:nvSpPr>
          <p:cNvPr id="6"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7" name="Rectangle 6"/>
          <p:cNvSpPr/>
          <p:nvPr/>
        </p:nvSpPr>
        <p:spPr>
          <a:xfrm>
            <a:off x="172590" y="720558"/>
            <a:ext cx="6998231" cy="1542211"/>
          </a:xfrm>
          <a:prstGeom prst="rect">
            <a:avLst/>
          </a:prstGeom>
        </p:spPr>
        <p:txBody>
          <a:bodyPr wrap="square" lIns="64258" tIns="32128" rIns="64258" bIns="32128">
            <a:spAutoFit/>
          </a:bodyPr>
          <a:lstStyle/>
          <a:p>
            <a:pPr algn="just" defTabSz="321291"/>
            <a:r>
              <a:rPr lang="en-US" sz="1600" b="1" kern="0" dirty="0" smtClean="0">
                <a:latin typeface="Arial" charset="0"/>
                <a:ea typeface="Arial" charset="0"/>
                <a:cs typeface="Arial" charset="0"/>
                <a:sym typeface="Chalkduster"/>
              </a:rPr>
              <a:t>It </a:t>
            </a:r>
            <a:r>
              <a:rPr lang="en-US" sz="1600" b="1" kern="0" dirty="0">
                <a:latin typeface="Arial" charset="0"/>
                <a:ea typeface="Arial" charset="0"/>
                <a:cs typeface="Arial" charset="0"/>
                <a:sym typeface="Chalkduster"/>
              </a:rPr>
              <a:t>is one of most powerful commercially available oxidants &amp; disinfectant </a:t>
            </a:r>
            <a:r>
              <a:rPr lang="en-US" sz="1600" b="1" kern="0" dirty="0" smtClean="0">
                <a:latin typeface="Arial" charset="0"/>
                <a:ea typeface="Arial" charset="0"/>
                <a:cs typeface="Arial" charset="0"/>
                <a:sym typeface="Chalkduster"/>
              </a:rPr>
              <a:t>for water treatment. </a:t>
            </a:r>
            <a:r>
              <a:rPr lang="en-US" sz="1600" b="1" kern="0" dirty="0">
                <a:latin typeface="Arial" charset="0"/>
                <a:ea typeface="Arial" charset="0"/>
                <a:cs typeface="Arial" charset="0"/>
                <a:sym typeface="Chalkduster"/>
              </a:rPr>
              <a:t>Compared to Chlorine, the most common  water disinfection chemical, </a:t>
            </a:r>
            <a:r>
              <a:rPr lang="en-US" sz="1600" b="1" kern="0" dirty="0" smtClean="0">
                <a:latin typeface="Arial" charset="0"/>
                <a:ea typeface="Arial" charset="0"/>
                <a:cs typeface="Arial" charset="0"/>
                <a:sym typeface="Chalkduster"/>
              </a:rPr>
              <a:t>it </a:t>
            </a:r>
            <a:r>
              <a:rPr lang="en-US" sz="1600" b="1" kern="0" dirty="0">
                <a:latin typeface="Arial" charset="0"/>
                <a:ea typeface="Arial" charset="0"/>
                <a:cs typeface="Arial" charset="0"/>
                <a:sym typeface="Chalkduster"/>
              </a:rPr>
              <a:t>is more than 50% stronger oxidizer and acts over 3000 times faster. In addition to its capabilities, </a:t>
            </a:r>
            <a:r>
              <a:rPr lang="en-US" sz="1600" b="1" kern="0" dirty="0" smtClean="0">
                <a:latin typeface="Arial" charset="0"/>
                <a:ea typeface="Arial" charset="0"/>
                <a:cs typeface="Arial" charset="0"/>
                <a:sym typeface="Chalkduster"/>
              </a:rPr>
              <a:t>it </a:t>
            </a:r>
            <a:r>
              <a:rPr lang="en-US" sz="1600" b="1" kern="0" dirty="0">
                <a:latin typeface="Arial" charset="0"/>
                <a:ea typeface="Arial" charset="0"/>
                <a:cs typeface="Arial" charset="0"/>
                <a:sym typeface="Chalkduster"/>
              </a:rPr>
              <a:t>is an environmentally friendly method of treatment without creating harmful by products or significant residues.</a:t>
            </a:r>
          </a:p>
        </p:txBody>
      </p:sp>
    </p:spTree>
    <p:extLst>
      <p:ext uri="{BB962C8B-B14F-4D97-AF65-F5344CB8AC3E}">
        <p14:creationId xmlns:p14="http://schemas.microsoft.com/office/powerpoint/2010/main" val="161790108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4246675" y="736840"/>
            <a:ext cx="4673601" cy="2327836"/>
          </a:xfrm>
          <a:prstGeom prst="rect">
            <a:avLst/>
          </a:prstGeom>
          <a:ln>
            <a:noFill/>
          </a:ln>
          <a:effectLst>
            <a:outerShdw blurRad="292100" dist="139700" dir="2700000" algn="tl" rotWithShape="0">
              <a:srgbClr val="333333">
                <a:alpha val="65000"/>
              </a:srgbClr>
            </a:outerShdw>
          </a:effectLst>
        </p:spPr>
      </p:pic>
      <p:pic>
        <p:nvPicPr>
          <p:cNvPr id="55299" name="Picture 3"/>
          <p:cNvPicPr>
            <a:picLocks noChangeAspect="1" noChangeArrowheads="1"/>
          </p:cNvPicPr>
          <p:nvPr/>
        </p:nvPicPr>
        <p:blipFill>
          <a:blip r:embed="rId3"/>
          <a:srcRect/>
          <a:stretch>
            <a:fillRect/>
          </a:stretch>
        </p:blipFill>
        <p:spPr bwMode="auto">
          <a:xfrm>
            <a:off x="5496946" y="3181972"/>
            <a:ext cx="3423330" cy="2234173"/>
          </a:xfrm>
          <a:prstGeom prst="rect">
            <a:avLst/>
          </a:prstGeom>
          <a:noFill/>
          <a:ln w="9525">
            <a:noFill/>
            <a:miter lim="800000"/>
            <a:headEnd/>
            <a:tailEnd/>
          </a:ln>
          <a:effectLst/>
        </p:spPr>
      </p:pic>
      <p:sp>
        <p:nvSpPr>
          <p:cNvPr id="6" name="Title 1"/>
          <p:cNvSpPr txBox="1">
            <a:spLocks/>
          </p:cNvSpPr>
          <p:nvPr/>
        </p:nvSpPr>
        <p:spPr>
          <a:xfrm>
            <a:off x="120316" y="60158"/>
            <a:ext cx="7176837" cy="7236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7" name="Content Placeholder 2"/>
          <p:cNvSpPr>
            <a:spLocks noGrp="1"/>
          </p:cNvSpPr>
          <p:nvPr/>
        </p:nvSpPr>
        <p:spPr>
          <a:xfrm>
            <a:off x="178605" y="967778"/>
            <a:ext cx="7211929" cy="44283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smtClean="0"/>
              <a:t>Features</a:t>
            </a:r>
            <a:r>
              <a:rPr lang="en-US" sz="2000" dirty="0"/>
              <a:t>:</a:t>
            </a:r>
          </a:p>
          <a:p>
            <a:r>
              <a:rPr lang="en-US" sz="2000" dirty="0"/>
              <a:t> 100% Chemical free</a:t>
            </a:r>
          </a:p>
          <a:p>
            <a:r>
              <a:rPr lang="en-US" sz="2000" dirty="0"/>
              <a:t> No Eye &amp; Skin Irritation</a:t>
            </a:r>
          </a:p>
          <a:p>
            <a:r>
              <a:rPr lang="en-US" sz="2000" dirty="0"/>
              <a:t> Strongest in disinfection</a:t>
            </a:r>
          </a:p>
          <a:p>
            <a:r>
              <a:rPr lang="en-US" sz="2000" dirty="0"/>
              <a:t> Removes odors, colors &amp; Toxins</a:t>
            </a:r>
          </a:p>
          <a:p>
            <a:r>
              <a:rPr lang="en-US" sz="2000" dirty="0"/>
              <a:t> Oxides metal and organic matter</a:t>
            </a:r>
          </a:p>
          <a:p>
            <a:r>
              <a:rPr lang="en-US" sz="2000" dirty="0"/>
              <a:t> No harmful by products</a:t>
            </a:r>
          </a:p>
          <a:p>
            <a:r>
              <a:rPr lang="en-US" sz="2000" dirty="0"/>
              <a:t> No negative impact </a:t>
            </a:r>
          </a:p>
          <a:p>
            <a:r>
              <a:rPr lang="en-US" sz="2000" dirty="0"/>
              <a:t> Huge electricity savings</a:t>
            </a:r>
          </a:p>
          <a:p>
            <a:r>
              <a:rPr lang="en-US" sz="2000" dirty="0"/>
              <a:t> Simple, easy to operate and maintain</a:t>
            </a:r>
          </a:p>
        </p:txBody>
      </p:sp>
    </p:spTree>
    <p:extLst>
      <p:ext uri="{BB962C8B-B14F-4D97-AF65-F5344CB8AC3E}">
        <p14:creationId xmlns:p14="http://schemas.microsoft.com/office/powerpoint/2010/main" val="62553005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a:srcRect/>
          <a:stretch>
            <a:fillRect/>
          </a:stretch>
        </p:blipFill>
        <p:spPr bwMode="auto">
          <a:xfrm>
            <a:off x="6146263" y="335604"/>
            <a:ext cx="1271264" cy="1567543"/>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a:srcRect/>
          <a:stretch>
            <a:fillRect/>
          </a:stretch>
        </p:blipFill>
        <p:spPr bwMode="auto">
          <a:xfrm>
            <a:off x="7417527" y="349763"/>
            <a:ext cx="1316441" cy="1539224"/>
          </a:xfrm>
          <a:prstGeom prst="rect">
            <a:avLst/>
          </a:prstGeom>
          <a:noFill/>
          <a:ln w="9525">
            <a:noFill/>
            <a:miter lim="800000"/>
            <a:headEnd/>
            <a:tailEnd/>
          </a:ln>
          <a:effectLst/>
        </p:spPr>
      </p:pic>
      <p:pic>
        <p:nvPicPr>
          <p:cNvPr id="56325" name="Picture 5"/>
          <p:cNvPicPr>
            <a:picLocks noChangeAspect="1" noChangeArrowheads="1"/>
          </p:cNvPicPr>
          <p:nvPr/>
        </p:nvPicPr>
        <p:blipFill>
          <a:blip r:embed="rId4"/>
          <a:srcRect/>
          <a:stretch>
            <a:fillRect/>
          </a:stretch>
        </p:blipFill>
        <p:spPr bwMode="auto">
          <a:xfrm>
            <a:off x="6146657" y="1882711"/>
            <a:ext cx="1270870" cy="1531257"/>
          </a:xfrm>
          <a:prstGeom prst="rect">
            <a:avLst/>
          </a:prstGeom>
          <a:noFill/>
          <a:ln w="9525">
            <a:noFill/>
            <a:miter lim="800000"/>
            <a:headEnd/>
            <a:tailEnd/>
          </a:ln>
          <a:effectLst/>
        </p:spPr>
      </p:pic>
      <p:pic>
        <p:nvPicPr>
          <p:cNvPr id="56326" name="Picture 6"/>
          <p:cNvPicPr>
            <a:picLocks noChangeAspect="1" noChangeArrowheads="1"/>
          </p:cNvPicPr>
          <p:nvPr/>
        </p:nvPicPr>
        <p:blipFill>
          <a:blip r:embed="rId5"/>
          <a:srcRect/>
          <a:stretch>
            <a:fillRect/>
          </a:stretch>
        </p:blipFill>
        <p:spPr bwMode="auto">
          <a:xfrm>
            <a:off x="7417527" y="1874828"/>
            <a:ext cx="1316441" cy="1539140"/>
          </a:xfrm>
          <a:prstGeom prst="rect">
            <a:avLst/>
          </a:prstGeom>
          <a:noFill/>
          <a:ln w="9525">
            <a:noFill/>
            <a:miter lim="800000"/>
            <a:headEnd/>
            <a:tailEnd/>
          </a:ln>
          <a:effectLst/>
        </p:spPr>
      </p:pic>
      <p:sp>
        <p:nvSpPr>
          <p:cNvPr id="9" name="Content Placeholder 2"/>
          <p:cNvSpPr>
            <a:spLocks noGrp="1"/>
          </p:cNvSpPr>
          <p:nvPr/>
        </p:nvSpPr>
        <p:spPr>
          <a:xfrm>
            <a:off x="162957" y="805351"/>
            <a:ext cx="7211929" cy="44283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smtClean="0"/>
              <a:t>Distinct Advantages:</a:t>
            </a:r>
            <a:endParaRPr lang="en-US" sz="2000" dirty="0"/>
          </a:p>
          <a:p>
            <a:r>
              <a:rPr lang="en-US" sz="2000" dirty="0" smtClean="0"/>
              <a:t>Low </a:t>
            </a:r>
            <a:r>
              <a:rPr lang="en-US" sz="2000" dirty="0"/>
              <a:t>Capital cost</a:t>
            </a:r>
          </a:p>
          <a:p>
            <a:r>
              <a:rPr lang="en-US" sz="2000" dirty="0" smtClean="0"/>
              <a:t>Less </a:t>
            </a:r>
            <a:r>
              <a:rPr lang="en-US" sz="2000" dirty="0"/>
              <a:t>foot print and land requirement</a:t>
            </a:r>
          </a:p>
          <a:p>
            <a:r>
              <a:rPr lang="en-US" sz="2000" dirty="0" smtClean="0"/>
              <a:t>Low </a:t>
            </a:r>
            <a:r>
              <a:rPr lang="en-US" sz="2000" dirty="0"/>
              <a:t>Carbon Foot print</a:t>
            </a:r>
          </a:p>
          <a:p>
            <a:r>
              <a:rPr lang="en-US" sz="2000" dirty="0" smtClean="0"/>
              <a:t>No </a:t>
            </a:r>
            <a:r>
              <a:rPr lang="en-US" sz="2000" dirty="0"/>
              <a:t>Odor Problems</a:t>
            </a:r>
          </a:p>
          <a:p>
            <a:r>
              <a:rPr lang="en-US" sz="2000" dirty="0" smtClean="0"/>
              <a:t>Solar </a:t>
            </a:r>
            <a:r>
              <a:rPr lang="en-US" sz="2000" dirty="0"/>
              <a:t>powered plants could be made</a:t>
            </a:r>
          </a:p>
          <a:p>
            <a:r>
              <a:rPr lang="en-US" sz="2000" dirty="0" smtClean="0"/>
              <a:t>Plants </a:t>
            </a:r>
            <a:r>
              <a:rPr lang="en-US" sz="2000" dirty="0"/>
              <a:t>can be installed on the top of sewage canals</a:t>
            </a:r>
          </a:p>
          <a:p>
            <a:r>
              <a:rPr lang="en-US" sz="2000" dirty="0" smtClean="0"/>
              <a:t>Disinfection </a:t>
            </a:r>
            <a:r>
              <a:rPr lang="en-US" sz="2000" dirty="0"/>
              <a:t>in ECO- friendly way, No chlorine is used </a:t>
            </a:r>
          </a:p>
          <a:p>
            <a:r>
              <a:rPr lang="en-US" sz="2000" dirty="0" smtClean="0"/>
              <a:t>Crystal </a:t>
            </a:r>
            <a:r>
              <a:rPr lang="en-US" sz="2000" dirty="0"/>
              <a:t>Clear and safe treated water which can be used for irrigation&amp; industries</a:t>
            </a:r>
          </a:p>
          <a:p>
            <a:r>
              <a:rPr lang="en-US" sz="2000" dirty="0"/>
              <a:t> Simple, easy to operate and maintain</a:t>
            </a:r>
          </a:p>
          <a:p>
            <a:r>
              <a:rPr lang="en-US" sz="2000" dirty="0" smtClean="0"/>
              <a:t>Decentralized </a:t>
            </a:r>
            <a:r>
              <a:rPr lang="en-US" sz="2000" dirty="0"/>
              <a:t>smaller STPs are ideal alternative to big Biological STPs</a:t>
            </a:r>
          </a:p>
        </p:txBody>
      </p:sp>
      <p:sp>
        <p:nvSpPr>
          <p:cNvPr id="10"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Tree>
    <p:extLst>
      <p:ext uri="{BB962C8B-B14F-4D97-AF65-F5344CB8AC3E}">
        <p14:creationId xmlns:p14="http://schemas.microsoft.com/office/powerpoint/2010/main" val="135114870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6" name="Rectangle 5"/>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smtClean="0">
                <a:latin typeface="Arial" charset="0"/>
                <a:ea typeface="Arial" charset="0"/>
                <a:cs typeface="Arial" charset="0"/>
                <a:sym typeface="Chalkduster"/>
              </a:rPr>
              <a:t>Pilot Plant:</a:t>
            </a:r>
            <a:endParaRPr lang="en-US" sz="1600" b="1" kern="0" dirty="0">
              <a:latin typeface="Arial" charset="0"/>
              <a:ea typeface="Arial" charset="0"/>
              <a:cs typeface="Arial" charset="0"/>
              <a:sym typeface="Chalkduster"/>
            </a:endParaRPr>
          </a:p>
        </p:txBody>
      </p:sp>
      <p:pic>
        <p:nvPicPr>
          <p:cNvPr id="1026" name="Picture 2" descr="C:\Users\admin\Desktop\Green S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615" y="1031663"/>
            <a:ext cx="4694360" cy="559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1836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ownloads\20160608_134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05" y="1306870"/>
            <a:ext cx="8161604" cy="5166520"/>
          </a:xfrm>
          <a:prstGeom prst="rect">
            <a:avLst/>
          </a:prstGeom>
          <a:noFill/>
          <a:effectLst>
            <a:outerShdw blurRad="50800" dist="762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7" name="Rectangle 6"/>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smtClean="0">
                <a:latin typeface="Arial" charset="0"/>
                <a:ea typeface="Arial" charset="0"/>
                <a:cs typeface="Arial" charset="0"/>
                <a:sym typeface="Chalkduster"/>
              </a:rPr>
              <a:t>Pilot Trials:</a:t>
            </a:r>
            <a:endParaRPr lang="en-US" sz="1600" b="1" kern="0" dirty="0">
              <a:latin typeface="Arial" charset="0"/>
              <a:ea typeface="Arial" charset="0"/>
              <a:cs typeface="Arial" charset="0"/>
              <a:sym typeface="Chalkduster"/>
            </a:endParaRPr>
          </a:p>
        </p:txBody>
      </p:sp>
    </p:spTree>
    <p:extLst>
      <p:ext uri="{BB962C8B-B14F-4D97-AF65-F5344CB8AC3E}">
        <p14:creationId xmlns:p14="http://schemas.microsoft.com/office/powerpoint/2010/main" val="51484033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865323"/>
              </p:ext>
            </p:extLst>
          </p:nvPr>
        </p:nvGraphicFramePr>
        <p:xfrm>
          <a:off x="422441" y="1236867"/>
          <a:ext cx="7852232" cy="4760685"/>
        </p:xfrm>
        <a:graphic>
          <a:graphicData uri="http://schemas.openxmlformats.org/drawingml/2006/table">
            <a:tbl>
              <a:tblPr firstRow="1" bandRow="1">
                <a:tableStyleId>{5C22544A-7EE6-4342-B048-85BDC9FD1C3A}</a:tableStyleId>
              </a:tblPr>
              <a:tblGrid>
                <a:gridCol w="1963058"/>
                <a:gridCol w="1963058"/>
                <a:gridCol w="1963058"/>
                <a:gridCol w="1963058"/>
              </a:tblGrid>
              <a:tr h="687615">
                <a:tc>
                  <a:txBody>
                    <a:bodyPr/>
                    <a:lstStyle/>
                    <a:p>
                      <a:pPr algn="l"/>
                      <a:r>
                        <a:rPr lang="en-IN" sz="1800" dirty="0" smtClean="0"/>
                        <a:t>PARAMETER</a:t>
                      </a:r>
                      <a:endParaRPr lang="en-IN" sz="1800" dirty="0"/>
                    </a:p>
                  </a:txBody>
                  <a:tcPr/>
                </a:tc>
                <a:tc>
                  <a:txBody>
                    <a:bodyPr/>
                    <a:lstStyle/>
                    <a:p>
                      <a:pPr algn="l"/>
                      <a:r>
                        <a:rPr lang="en-IN" sz="1800" dirty="0" smtClean="0"/>
                        <a:t>RAW SEWAGE</a:t>
                      </a:r>
                      <a:endParaRPr lang="en-IN" sz="1800" dirty="0"/>
                    </a:p>
                  </a:txBody>
                  <a:tcPr/>
                </a:tc>
                <a:tc>
                  <a:txBody>
                    <a:bodyPr/>
                    <a:lstStyle/>
                    <a:p>
                      <a:pPr algn="l"/>
                      <a:r>
                        <a:rPr lang="en-IN" sz="1800" dirty="0" smtClean="0"/>
                        <a:t>TREATED WATER</a:t>
                      </a:r>
                      <a:endParaRPr lang="en-IN" sz="1800" dirty="0"/>
                    </a:p>
                  </a:txBody>
                  <a:tcPr/>
                </a:tc>
                <a:tc>
                  <a:txBody>
                    <a:bodyPr/>
                    <a:lstStyle/>
                    <a:p>
                      <a:pPr algn="l"/>
                      <a:r>
                        <a:rPr lang="en-IN" sz="1800" dirty="0" smtClean="0"/>
                        <a:t>PERCENTAGE</a:t>
                      </a:r>
                      <a:r>
                        <a:rPr lang="en-IN" sz="1800" baseline="0" dirty="0" smtClean="0"/>
                        <a:t> REDUCTION</a:t>
                      </a:r>
                      <a:endParaRPr lang="en-IN" sz="1800" dirty="0"/>
                    </a:p>
                  </a:txBody>
                  <a:tcPr/>
                </a:tc>
              </a:tr>
              <a:tr h="814614">
                <a:tc>
                  <a:txBody>
                    <a:bodyPr/>
                    <a:lstStyle/>
                    <a:p>
                      <a:pPr algn="l"/>
                      <a:r>
                        <a:rPr lang="en-IN" sz="1800" dirty="0" smtClean="0"/>
                        <a:t>COD</a:t>
                      </a:r>
                      <a:endParaRPr lang="en-IN" sz="1800" dirty="0"/>
                    </a:p>
                  </a:txBody>
                  <a:tcPr/>
                </a:tc>
                <a:tc>
                  <a:txBody>
                    <a:bodyPr/>
                    <a:lstStyle/>
                    <a:p>
                      <a:pPr algn="l"/>
                      <a:r>
                        <a:rPr lang="en-IN" sz="1800" dirty="0" smtClean="0"/>
                        <a:t>450 mg/L</a:t>
                      </a:r>
                      <a:endParaRPr lang="en-IN" sz="1800" dirty="0"/>
                    </a:p>
                  </a:txBody>
                  <a:tcPr/>
                </a:tc>
                <a:tc>
                  <a:txBody>
                    <a:bodyPr/>
                    <a:lstStyle/>
                    <a:p>
                      <a:pPr algn="l"/>
                      <a:r>
                        <a:rPr lang="en-IN" sz="1800" dirty="0" smtClean="0"/>
                        <a:t>30mg/L</a:t>
                      </a:r>
                      <a:endParaRPr lang="en-IN" sz="1800" dirty="0"/>
                    </a:p>
                  </a:txBody>
                  <a:tcPr/>
                </a:tc>
                <a:tc>
                  <a:txBody>
                    <a:bodyPr/>
                    <a:lstStyle/>
                    <a:p>
                      <a:pPr algn="l"/>
                      <a:r>
                        <a:rPr lang="en-IN" sz="1800" dirty="0" smtClean="0"/>
                        <a:t>93.3%</a:t>
                      </a:r>
                      <a:endParaRPr lang="en-IN" sz="1800" dirty="0"/>
                    </a:p>
                  </a:txBody>
                  <a:tcPr/>
                </a:tc>
              </a:tr>
              <a:tr h="814614">
                <a:tc>
                  <a:txBody>
                    <a:bodyPr/>
                    <a:lstStyle/>
                    <a:p>
                      <a:pPr algn="l"/>
                      <a:r>
                        <a:rPr lang="en-IN" sz="1800" dirty="0" smtClean="0"/>
                        <a:t>BOD</a:t>
                      </a:r>
                      <a:endParaRPr lang="en-IN" sz="1800" dirty="0"/>
                    </a:p>
                  </a:txBody>
                  <a:tcPr/>
                </a:tc>
                <a:tc>
                  <a:txBody>
                    <a:bodyPr/>
                    <a:lstStyle/>
                    <a:p>
                      <a:pPr algn="l"/>
                      <a:r>
                        <a:rPr lang="en-IN" sz="1800" dirty="0" smtClean="0"/>
                        <a:t>280 mg/L</a:t>
                      </a:r>
                      <a:endParaRPr lang="en-IN" sz="1800" dirty="0"/>
                    </a:p>
                  </a:txBody>
                  <a:tcPr/>
                </a:tc>
                <a:tc>
                  <a:txBody>
                    <a:bodyPr/>
                    <a:lstStyle/>
                    <a:p>
                      <a:pPr algn="l"/>
                      <a:r>
                        <a:rPr lang="en-IN" sz="1800" dirty="0" smtClean="0"/>
                        <a:t>Non Detectible</a:t>
                      </a:r>
                      <a:endParaRPr lang="en-IN" sz="1800" dirty="0"/>
                    </a:p>
                  </a:txBody>
                  <a:tcPr/>
                </a:tc>
                <a:tc>
                  <a:txBody>
                    <a:bodyPr/>
                    <a:lstStyle/>
                    <a:p>
                      <a:pPr algn="l"/>
                      <a:r>
                        <a:rPr lang="en-IN" sz="1800" dirty="0" smtClean="0"/>
                        <a:t>99%</a:t>
                      </a:r>
                      <a:endParaRPr lang="en-IN" sz="1800" dirty="0"/>
                    </a:p>
                  </a:txBody>
                  <a:tcPr/>
                </a:tc>
              </a:tr>
              <a:tr h="814614">
                <a:tc>
                  <a:txBody>
                    <a:bodyPr/>
                    <a:lstStyle/>
                    <a:p>
                      <a:pPr algn="l"/>
                      <a:r>
                        <a:rPr lang="en-IN" sz="1800" dirty="0" smtClean="0"/>
                        <a:t>TSS</a:t>
                      </a:r>
                      <a:endParaRPr lang="en-IN" sz="1800" dirty="0"/>
                    </a:p>
                  </a:txBody>
                  <a:tcPr/>
                </a:tc>
                <a:tc>
                  <a:txBody>
                    <a:bodyPr/>
                    <a:lstStyle/>
                    <a:p>
                      <a:pPr algn="l"/>
                      <a:r>
                        <a:rPr lang="en-IN" sz="1800" dirty="0" smtClean="0"/>
                        <a:t>120</a:t>
                      </a:r>
                      <a:r>
                        <a:rPr lang="en-IN" sz="1800" baseline="0" dirty="0" smtClean="0"/>
                        <a:t> mg/L</a:t>
                      </a:r>
                      <a:endParaRPr lang="en-IN" sz="1800" dirty="0"/>
                    </a:p>
                  </a:txBody>
                  <a:tcPr/>
                </a:tc>
                <a:tc>
                  <a:txBody>
                    <a:bodyPr/>
                    <a:lstStyle/>
                    <a:p>
                      <a:pPr algn="l"/>
                      <a:r>
                        <a:rPr lang="en-IN" sz="1800" dirty="0" smtClean="0"/>
                        <a:t>10 mg/L</a:t>
                      </a:r>
                      <a:endParaRPr lang="en-IN" sz="1800" dirty="0"/>
                    </a:p>
                  </a:txBody>
                  <a:tcPr/>
                </a:tc>
                <a:tc>
                  <a:txBody>
                    <a:bodyPr/>
                    <a:lstStyle/>
                    <a:p>
                      <a:pPr algn="l"/>
                      <a:r>
                        <a:rPr lang="en-IN" sz="1800" dirty="0" smtClean="0"/>
                        <a:t>91%</a:t>
                      </a:r>
                      <a:endParaRPr lang="en-IN" sz="1800" dirty="0"/>
                    </a:p>
                  </a:txBody>
                  <a:tcPr/>
                </a:tc>
              </a:tr>
              <a:tr h="814614">
                <a:tc>
                  <a:txBody>
                    <a:bodyPr/>
                    <a:lstStyle/>
                    <a:p>
                      <a:pPr algn="l"/>
                      <a:r>
                        <a:rPr lang="en-IN" sz="1800" dirty="0" smtClean="0"/>
                        <a:t>Colour</a:t>
                      </a:r>
                      <a:endParaRPr lang="en-IN" sz="1800" dirty="0"/>
                    </a:p>
                  </a:txBody>
                  <a:tcPr/>
                </a:tc>
                <a:tc>
                  <a:txBody>
                    <a:bodyPr/>
                    <a:lstStyle/>
                    <a:p>
                      <a:pPr algn="l"/>
                      <a:r>
                        <a:rPr lang="en-IN" sz="1800" dirty="0" smtClean="0"/>
                        <a:t>1700 </a:t>
                      </a:r>
                      <a:r>
                        <a:rPr lang="en-IN" sz="1800" dirty="0" err="1" smtClean="0"/>
                        <a:t>Pt.Co</a:t>
                      </a:r>
                      <a:endParaRPr lang="en-IN" sz="1800" dirty="0"/>
                    </a:p>
                  </a:txBody>
                  <a:tcPr/>
                </a:tc>
                <a:tc>
                  <a:txBody>
                    <a:bodyPr/>
                    <a:lstStyle/>
                    <a:p>
                      <a:pPr algn="l"/>
                      <a:r>
                        <a:rPr lang="en-IN" sz="1800" dirty="0" smtClean="0"/>
                        <a:t>60 </a:t>
                      </a:r>
                      <a:r>
                        <a:rPr lang="en-IN" sz="1800" dirty="0" err="1" smtClean="0"/>
                        <a:t>Pt.Co</a:t>
                      </a:r>
                      <a:endParaRPr lang="en-IN" sz="1800" dirty="0"/>
                    </a:p>
                  </a:txBody>
                  <a:tcPr/>
                </a:tc>
                <a:tc>
                  <a:txBody>
                    <a:bodyPr/>
                    <a:lstStyle/>
                    <a:p>
                      <a:pPr algn="l"/>
                      <a:r>
                        <a:rPr lang="en-IN" sz="1800" dirty="0" smtClean="0"/>
                        <a:t>96.5%</a:t>
                      </a:r>
                      <a:endParaRPr lang="en-IN" sz="1800" dirty="0"/>
                    </a:p>
                  </a:txBody>
                  <a:tcPr/>
                </a:tc>
              </a:tr>
              <a:tr h="814614">
                <a:tc>
                  <a:txBody>
                    <a:bodyPr/>
                    <a:lstStyle/>
                    <a:p>
                      <a:pPr algn="l"/>
                      <a:r>
                        <a:rPr lang="en-IN" sz="1800" dirty="0" err="1" smtClean="0"/>
                        <a:t>Fecal</a:t>
                      </a:r>
                      <a:r>
                        <a:rPr lang="en-IN" sz="1800" dirty="0" smtClean="0"/>
                        <a:t> Coliform</a:t>
                      </a:r>
                      <a:endParaRPr lang="en-IN" sz="1800" dirty="0"/>
                    </a:p>
                  </a:txBody>
                  <a:tcPr/>
                </a:tc>
                <a:tc>
                  <a:txBody>
                    <a:bodyPr/>
                    <a:lstStyle/>
                    <a:p>
                      <a:pPr marL="0" marR="0" indent="0" algn="l" defTabSz="321424" eaLnBrk="1" fontAlgn="auto" latinLnBrk="0" hangingPunct="1">
                        <a:lnSpc>
                          <a:spcPct val="100000"/>
                        </a:lnSpc>
                        <a:spcBef>
                          <a:spcPts val="0"/>
                        </a:spcBef>
                        <a:spcAft>
                          <a:spcPts val="0"/>
                        </a:spcAft>
                        <a:buClrTx/>
                        <a:buSzTx/>
                        <a:buFontTx/>
                        <a:buNone/>
                        <a:tabLst/>
                        <a:defRPr/>
                      </a:pPr>
                      <a:r>
                        <a:rPr lang="en-IN" sz="1800" dirty="0" smtClean="0"/>
                        <a:t>3.8</a:t>
                      </a:r>
                      <a:r>
                        <a:rPr lang="en-IN" sz="1800" baseline="0" dirty="0" smtClean="0"/>
                        <a:t> x</a:t>
                      </a:r>
                      <a:r>
                        <a:rPr lang="en-IN" sz="1800" dirty="0" smtClean="0">
                          <a:solidFill>
                            <a:schemeClr val="dk1"/>
                          </a:solidFill>
                          <a:effectLst/>
                          <a:latin typeface="+mn-lt"/>
                          <a:ea typeface="+mn-ea"/>
                          <a:cs typeface="+mn-cs"/>
                          <a:sym typeface="Chalkduster"/>
                        </a:rPr>
                        <a:t>10</a:t>
                      </a:r>
                      <a:r>
                        <a:rPr lang="en-IN" sz="1800" baseline="30000" dirty="0" smtClean="0">
                          <a:solidFill>
                            <a:schemeClr val="dk1"/>
                          </a:solidFill>
                          <a:effectLst/>
                          <a:latin typeface="+mn-lt"/>
                          <a:ea typeface="+mn-ea"/>
                          <a:cs typeface="+mn-cs"/>
                          <a:sym typeface="Chalkduster"/>
                        </a:rPr>
                        <a:t>5  </a:t>
                      </a:r>
                    </a:p>
                    <a:p>
                      <a:pPr algn="l"/>
                      <a:r>
                        <a:rPr lang="en-IN" sz="1800" baseline="0" dirty="0" smtClean="0"/>
                        <a:t>MPN / 100ml</a:t>
                      </a:r>
                      <a:endParaRPr lang="en-IN" sz="1800" baseline="30000" dirty="0" smtClean="0">
                        <a:solidFill>
                          <a:schemeClr val="dk1"/>
                        </a:solidFill>
                        <a:effectLst/>
                        <a:latin typeface="+mn-lt"/>
                        <a:ea typeface="+mn-ea"/>
                        <a:cs typeface="+mn-cs"/>
                        <a:sym typeface="Chalkduster"/>
                      </a:endParaRPr>
                    </a:p>
                  </a:txBody>
                  <a:tcPr/>
                </a:tc>
                <a:tc>
                  <a:txBody>
                    <a:bodyPr/>
                    <a:lstStyle/>
                    <a:p>
                      <a:pPr algn="l"/>
                      <a:r>
                        <a:rPr lang="en-IN" sz="1800" dirty="0" smtClean="0"/>
                        <a:t>&lt;100 MPN/100ml</a:t>
                      </a:r>
                      <a:endParaRPr lang="en-IN" sz="1800" dirty="0"/>
                    </a:p>
                  </a:txBody>
                  <a:tcPr/>
                </a:tc>
                <a:tc>
                  <a:txBody>
                    <a:bodyPr/>
                    <a:lstStyle/>
                    <a:p>
                      <a:pPr algn="l"/>
                      <a:r>
                        <a:rPr lang="en-IN" sz="1800" dirty="0" smtClean="0"/>
                        <a:t>99.99%</a:t>
                      </a:r>
                      <a:endParaRPr lang="en-IN" sz="1800" dirty="0"/>
                    </a:p>
                  </a:txBody>
                  <a:tcPr/>
                </a:tc>
              </a:tr>
            </a:tbl>
          </a:graphicData>
        </a:graphic>
      </p:graphicFrame>
      <p:sp>
        <p:nvSpPr>
          <p:cNvPr id="5"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6" name="Rectangle 5"/>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Pilot Trials Parameters:</a:t>
            </a:r>
          </a:p>
        </p:txBody>
      </p:sp>
    </p:spTree>
    <p:extLst>
      <p:ext uri="{BB962C8B-B14F-4D97-AF65-F5344CB8AC3E}">
        <p14:creationId xmlns:p14="http://schemas.microsoft.com/office/powerpoint/2010/main" val="70981254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ownloads\IMG-20160719-WA0022.jpg"/>
          <p:cNvPicPr>
            <a:picLocks noChangeAspect="1" noChangeArrowheads="1"/>
          </p:cNvPicPr>
          <p:nvPr/>
        </p:nvPicPr>
        <p:blipFill>
          <a:blip r:embed="rId2"/>
          <a:srcRect/>
          <a:stretch>
            <a:fillRect/>
          </a:stretch>
        </p:blipFill>
        <p:spPr bwMode="auto">
          <a:xfrm>
            <a:off x="257819" y="1380958"/>
            <a:ext cx="8244114" cy="4637314"/>
          </a:xfrm>
          <a:prstGeom prst="rect">
            <a:avLst/>
          </a:prstGeom>
          <a:noFill/>
          <a:effectLst>
            <a:outerShdw blurRad="50800" dist="76200" dir="5400000" algn="t" rotWithShape="0">
              <a:prstClr val="black">
                <a:alpha val="40000"/>
              </a:prstClr>
            </a:outerShdw>
          </a:effectLst>
        </p:spPr>
      </p:pic>
      <p:sp>
        <p:nvSpPr>
          <p:cNvPr id="6"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7" name="Rectangle 6"/>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smtClean="0">
                <a:latin typeface="Arial" charset="0"/>
                <a:ea typeface="Arial" charset="0"/>
                <a:cs typeface="Arial" charset="0"/>
                <a:sym typeface="Chalkduster"/>
              </a:rPr>
              <a:t>Results </a:t>
            </a:r>
            <a:r>
              <a:rPr lang="en-US" sz="1600" b="1" kern="0" dirty="0">
                <a:latin typeface="Arial" charset="0"/>
                <a:ea typeface="Arial" charset="0"/>
                <a:cs typeface="Arial" charset="0"/>
                <a:sym typeface="Chalkduster"/>
              </a:rPr>
              <a:t>in 60 Seconds treatment:</a:t>
            </a:r>
          </a:p>
        </p:txBody>
      </p:sp>
    </p:spTree>
    <p:extLst>
      <p:ext uri="{BB962C8B-B14F-4D97-AF65-F5344CB8AC3E}">
        <p14:creationId xmlns:p14="http://schemas.microsoft.com/office/powerpoint/2010/main" val="54781834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pic>
        <p:nvPicPr>
          <p:cNvPr id="1027" name="Picture 3" descr="C:\Users\admin\Downloads\ISOMETRIC DETAILS VIEW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11" y="1126790"/>
            <a:ext cx="8526171" cy="5269427"/>
          </a:xfrm>
          <a:prstGeom prst="rect">
            <a:avLst/>
          </a:prstGeom>
          <a:noFill/>
          <a:effectLst>
            <a:outerShdw blurRad="50800" dist="762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Compact STP Layout:</a:t>
            </a:r>
          </a:p>
        </p:txBody>
      </p:sp>
    </p:spTree>
    <p:extLst>
      <p:ext uri="{BB962C8B-B14F-4D97-AF65-F5344CB8AC3E}">
        <p14:creationId xmlns:p14="http://schemas.microsoft.com/office/powerpoint/2010/main" val="9205129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60158"/>
            <a:ext cx="7176837" cy="1320800"/>
          </a:xfrm>
        </p:spPr>
        <p:txBody>
          <a:bodyPr>
            <a:normAutofit fontScale="90000"/>
          </a:bodyPr>
          <a:lstStyle/>
          <a:p>
            <a:r>
              <a:rPr lang="en-US" dirty="0" smtClean="0"/>
              <a:t>60 MLD </a:t>
            </a:r>
            <a:r>
              <a:rPr lang="en-US" dirty="0"/>
              <a:t>Sewage dumped upstream Varanasi city by </a:t>
            </a:r>
            <a:r>
              <a:rPr lang="en-US" dirty="0" err="1"/>
              <a:t>Nagwa</a:t>
            </a:r>
            <a:r>
              <a:rPr lang="en-US" dirty="0"/>
              <a:t> (</a:t>
            </a:r>
            <a:r>
              <a:rPr lang="en-US" dirty="0" err="1"/>
              <a:t>Assi</a:t>
            </a:r>
            <a:r>
              <a:rPr lang="en-US" dirty="0"/>
              <a:t>) Drain</a:t>
            </a:r>
          </a:p>
        </p:txBody>
      </p:sp>
      <p:pic>
        <p:nvPicPr>
          <p:cNvPr id="10" name="Picture 9" descr="C:\Users\admin\Desktop\image 1.jpg"/>
          <p:cNvPicPr>
            <a:picLocks noChangeAspect="1" noChangeArrowheads="1"/>
          </p:cNvPicPr>
          <p:nvPr/>
        </p:nvPicPr>
        <p:blipFill>
          <a:blip r:embed="rId2"/>
          <a:srcRect/>
          <a:stretch>
            <a:fillRect/>
          </a:stretch>
        </p:blipFill>
        <p:spPr bwMode="auto">
          <a:xfrm>
            <a:off x="941747" y="1380958"/>
            <a:ext cx="7011128" cy="4769353"/>
          </a:xfrm>
          <a:prstGeom prst="rect">
            <a:avLst/>
          </a:prstGeom>
          <a:noFill/>
          <a:effectLst>
            <a:outerShdw blurRad="50800" dist="76200" dir="5400000" algn="t" rotWithShape="0">
              <a:prstClr val="black">
                <a:alpha val="40000"/>
              </a:prstClr>
            </a:outerShdw>
          </a:effectLst>
        </p:spPr>
      </p:pic>
      <p:sp>
        <p:nvSpPr>
          <p:cNvPr id="3" name="Oval 2"/>
          <p:cNvSpPr/>
          <p:nvPr/>
        </p:nvSpPr>
        <p:spPr>
          <a:xfrm>
            <a:off x="4289258" y="4914900"/>
            <a:ext cx="318837" cy="324853"/>
          </a:xfrm>
          <a:prstGeom prst="ellipse">
            <a:avLst/>
          </a:prstGeom>
          <a:solidFill>
            <a:srgbClr val="FF0000">
              <a:alpha val="41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28474" y="4477753"/>
            <a:ext cx="318837" cy="324853"/>
          </a:xfrm>
          <a:prstGeom prst="ellipse">
            <a:avLst/>
          </a:prstGeom>
          <a:solidFill>
            <a:srgbClr val="0070C0">
              <a:alpha val="41000"/>
            </a:srgb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ownloads\ISOMETRIC DETAILS VIEW - 1..JPG"/>
          <p:cNvPicPr>
            <a:picLocks noChangeAspect="1" noChangeArrowheads="1"/>
          </p:cNvPicPr>
          <p:nvPr/>
        </p:nvPicPr>
        <p:blipFill>
          <a:blip r:embed="rId2"/>
          <a:srcRect/>
          <a:stretch>
            <a:fillRect/>
          </a:stretch>
        </p:blipFill>
        <p:spPr bwMode="auto">
          <a:xfrm>
            <a:off x="255623" y="1152358"/>
            <a:ext cx="8432801" cy="4849211"/>
          </a:xfrm>
          <a:prstGeom prst="rect">
            <a:avLst/>
          </a:prstGeom>
          <a:noFill/>
          <a:effectLst>
            <a:outerShdw blurRad="50800" dist="76200" dir="5400000" algn="t" rotWithShape="0">
              <a:prstClr val="black">
                <a:alpha val="40000"/>
              </a:prstClr>
            </a:outerShdw>
          </a:effectLst>
        </p:spPr>
      </p:pic>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5" name="Rectangle 4"/>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Ganga 3MLD STP based on Plasma Electro-Oxidation </a:t>
            </a:r>
            <a:r>
              <a:rPr lang="en-US" sz="1600" b="1" kern="0" dirty="0" smtClean="0">
                <a:latin typeface="Arial" charset="0"/>
                <a:ea typeface="Arial" charset="0"/>
                <a:cs typeface="Arial" charset="0"/>
                <a:sym typeface="Chalkduster"/>
              </a:rPr>
              <a:t>Technology:</a:t>
            </a:r>
            <a:endParaRPr lang="en-US" sz="1600" b="1" kern="0" dirty="0">
              <a:latin typeface="Arial" charset="0"/>
              <a:ea typeface="Arial" charset="0"/>
              <a:cs typeface="Arial" charset="0"/>
              <a:sym typeface="Chalkduster"/>
            </a:endParaRPr>
          </a:p>
        </p:txBody>
      </p:sp>
    </p:spTree>
    <p:extLst>
      <p:ext uri="{BB962C8B-B14F-4D97-AF65-F5344CB8AC3E}">
        <p14:creationId xmlns:p14="http://schemas.microsoft.com/office/powerpoint/2010/main" val="58843664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Plasma </a:t>
            </a:r>
            <a:r>
              <a:rPr lang="en-US" dirty="0"/>
              <a:t>Electro-Oxidation </a:t>
            </a:r>
          </a:p>
        </p:txBody>
      </p:sp>
      <p:sp>
        <p:nvSpPr>
          <p:cNvPr id="5" name="Rectangle 4"/>
          <p:cNvSpPr/>
          <p:nvPr/>
        </p:nvSpPr>
        <p:spPr>
          <a:xfrm>
            <a:off x="172590" y="720558"/>
            <a:ext cx="6998231" cy="311105"/>
          </a:xfrm>
          <a:prstGeom prst="rect">
            <a:avLst/>
          </a:prstGeom>
        </p:spPr>
        <p:txBody>
          <a:bodyPr wrap="square" lIns="64258" tIns="32128" rIns="64258" bIns="32128">
            <a:spAutoFit/>
          </a:bodyPr>
          <a:lstStyle/>
          <a:p>
            <a:pPr algn="just" defTabSz="321291"/>
            <a:r>
              <a:rPr lang="en-US" sz="1600" b="1" kern="0" dirty="0">
                <a:latin typeface="Arial" charset="0"/>
                <a:ea typeface="Arial" charset="0"/>
                <a:cs typeface="Arial" charset="0"/>
                <a:sym typeface="Chalkduster"/>
              </a:rPr>
              <a:t>Decentralized STPs:</a:t>
            </a:r>
          </a:p>
        </p:txBody>
      </p:sp>
      <p:sp>
        <p:nvSpPr>
          <p:cNvPr id="7" name="Content Placeholder 2"/>
          <p:cNvSpPr>
            <a:spLocks noGrp="1"/>
          </p:cNvSpPr>
          <p:nvPr/>
        </p:nvSpPr>
        <p:spPr>
          <a:xfrm>
            <a:off x="283273" y="1088093"/>
            <a:ext cx="7211929" cy="561349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900" dirty="0"/>
              <a:t>Confident </a:t>
            </a:r>
            <a:r>
              <a:rPr lang="en-US" sz="1900" dirty="0" smtClean="0"/>
              <a:t>Proposes </a:t>
            </a:r>
            <a:r>
              <a:rPr lang="en-US" sz="1900" dirty="0"/>
              <a:t>to build, Install and operate a Pilot STP of </a:t>
            </a:r>
            <a:r>
              <a:rPr lang="en-US" sz="1900" dirty="0" smtClean="0"/>
              <a:t>2-3 </a:t>
            </a:r>
            <a:r>
              <a:rPr lang="en-US" sz="1900" dirty="0"/>
              <a:t>MLD Capacity in Ganga river Basin.</a:t>
            </a:r>
          </a:p>
          <a:p>
            <a:r>
              <a:rPr lang="en-US" sz="1900" dirty="0"/>
              <a:t>The Plant will be based on Plasma Electro-Oxidation technology and will include DAF Clarifier, Filters, Sludge handling, and Captive Power Generation. </a:t>
            </a:r>
          </a:p>
          <a:p>
            <a:r>
              <a:rPr lang="en-US" sz="1900" dirty="0"/>
              <a:t>We propose to treat the sewage at generation point itself before reaching the Ganga River. </a:t>
            </a:r>
          </a:p>
          <a:p>
            <a:r>
              <a:rPr lang="en-US" sz="1900" dirty="0"/>
              <a:t>Solar energy can also be used for the power requirements of the Plant. </a:t>
            </a:r>
          </a:p>
          <a:p>
            <a:r>
              <a:rPr lang="en-US" sz="1900" dirty="0" smtClean="0"/>
              <a:t>Decentralized </a:t>
            </a:r>
            <a:r>
              <a:rPr lang="en-US" sz="1900" dirty="0"/>
              <a:t>STP concept have distinct advantages over the Centralized plants. The sewage can be treated at the source, the treated water can be used for different applications including Parks and Industries in the locality. </a:t>
            </a:r>
          </a:p>
          <a:p>
            <a:r>
              <a:rPr lang="en-US" sz="1900" dirty="0"/>
              <a:t>The Project can be executed in very short time (4 Months</a:t>
            </a:r>
            <a:r>
              <a:rPr lang="en-US" sz="1900" dirty="0" smtClean="0"/>
              <a:t>). The Space required is less than 200 Sq. Meters. </a:t>
            </a:r>
            <a:endParaRPr lang="en-US" sz="1900" dirty="0"/>
          </a:p>
        </p:txBody>
      </p:sp>
    </p:spTree>
    <p:extLst>
      <p:ext uri="{BB962C8B-B14F-4D97-AF65-F5344CB8AC3E}">
        <p14:creationId xmlns:p14="http://schemas.microsoft.com/office/powerpoint/2010/main" val="69249808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image.slidesharecdn.com/environmentaldegradation-140906162351-phpapp01/95/environmental-degradation-ppt-10-638.jpg?cb=1410025507"/>
          <p:cNvPicPr>
            <a:picLocks noChangeAspect="1" noChangeArrowheads="1"/>
          </p:cNvPicPr>
          <p:nvPr/>
        </p:nvPicPr>
        <p:blipFill>
          <a:blip r:embed="rId2"/>
          <a:srcRect/>
          <a:stretch>
            <a:fillRect/>
          </a:stretch>
        </p:blipFill>
        <p:spPr bwMode="auto">
          <a:xfrm>
            <a:off x="7" y="0"/>
            <a:ext cx="9143999" cy="6858000"/>
          </a:xfrm>
          <a:prstGeom prst="rect">
            <a:avLst/>
          </a:prstGeom>
          <a:noFill/>
        </p:spPr>
      </p:pic>
    </p:spTree>
    <p:extLst>
      <p:ext uri="{BB962C8B-B14F-4D97-AF65-F5344CB8AC3E}">
        <p14:creationId xmlns:p14="http://schemas.microsoft.com/office/powerpoint/2010/main" val="16078968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60158"/>
            <a:ext cx="7176837" cy="1320800"/>
          </a:xfrm>
        </p:spPr>
        <p:txBody>
          <a:bodyPr>
            <a:normAutofit/>
          </a:bodyPr>
          <a:lstStyle/>
          <a:p>
            <a:r>
              <a:rPr lang="en-US" dirty="0" smtClean="0"/>
              <a:t>Ganga River Water Quality in Varanasi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805790"/>
              </p:ext>
            </p:extLst>
          </p:nvPr>
        </p:nvGraphicFramePr>
        <p:xfrm>
          <a:off x="379191" y="1461265"/>
          <a:ext cx="8069945" cy="4712517"/>
        </p:xfrm>
        <a:graphic>
          <a:graphicData uri="http://schemas.openxmlformats.org/drawingml/2006/table">
            <a:tbl>
              <a:tblPr firstRow="1" firstCol="1" bandRow="1">
                <a:tableStyleId>{5C22544A-7EE6-4342-B048-85BDC9FD1C3A}</a:tableStyleId>
              </a:tblPr>
              <a:tblGrid>
                <a:gridCol w="1613989"/>
                <a:gridCol w="1613989"/>
                <a:gridCol w="1613989"/>
                <a:gridCol w="1613989"/>
                <a:gridCol w="1613989"/>
              </a:tblGrid>
              <a:tr h="501991">
                <a:tc>
                  <a:txBody>
                    <a:bodyPr/>
                    <a:lstStyle/>
                    <a:p>
                      <a:pPr algn="l">
                        <a:lnSpc>
                          <a:spcPct val="115000"/>
                        </a:lnSpc>
                        <a:spcAft>
                          <a:spcPts val="1200"/>
                        </a:spcAft>
                      </a:pPr>
                      <a:r>
                        <a:rPr lang="en-IN" sz="1600" dirty="0">
                          <a:effectLst/>
                          <a:latin typeface="Arial" pitchFamily="34" charset="0"/>
                          <a:cs typeface="Arial" pitchFamily="34" charset="0"/>
                        </a:rPr>
                        <a:t>LOCATIONS</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TDS (</a:t>
                      </a:r>
                      <a:r>
                        <a:rPr lang="en-IN" sz="1600" dirty="0" smtClean="0">
                          <a:effectLst/>
                          <a:latin typeface="Arial" pitchFamily="34" charset="0"/>
                          <a:cs typeface="Arial" pitchFamily="34" charset="0"/>
                        </a:rPr>
                        <a:t>mg/L)</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DO (</a:t>
                      </a:r>
                      <a:r>
                        <a:rPr lang="en-IN" sz="1600" dirty="0" smtClean="0">
                          <a:effectLst/>
                          <a:latin typeface="Arial" pitchFamily="34" charset="0"/>
                          <a:cs typeface="Arial" pitchFamily="34" charset="0"/>
                        </a:rPr>
                        <a:t>mg/L)</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BOD (</a:t>
                      </a:r>
                      <a:r>
                        <a:rPr lang="en-IN" sz="1600" dirty="0" smtClean="0">
                          <a:effectLst/>
                          <a:latin typeface="Arial" pitchFamily="34" charset="0"/>
                          <a:cs typeface="Arial" pitchFamily="34" charset="0"/>
                        </a:rPr>
                        <a:t>mg/L)</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FCC/100 </a:t>
                      </a:r>
                      <a:r>
                        <a:rPr lang="en-IN" sz="1600" dirty="0" smtClean="0">
                          <a:effectLst/>
                          <a:latin typeface="Arial" pitchFamily="34" charset="0"/>
                          <a:cs typeface="Arial" pitchFamily="34" charset="0"/>
                        </a:rPr>
                        <a:t>ml</a:t>
                      </a:r>
                      <a:endParaRPr lang="en-IN" sz="1600" dirty="0">
                        <a:effectLst/>
                        <a:latin typeface="Arial" pitchFamily="34" charset="0"/>
                        <a:ea typeface="Calibri"/>
                        <a:cs typeface="Arial" pitchFamily="34" charset="0"/>
                      </a:endParaRPr>
                    </a:p>
                  </a:txBody>
                  <a:tcPr marL="68580" marR="68580" marT="0" marB="0"/>
                </a:tc>
              </a:tr>
              <a:tr h="501991">
                <a:tc>
                  <a:txBody>
                    <a:bodyPr/>
                    <a:lstStyle/>
                    <a:p>
                      <a:pPr algn="l">
                        <a:lnSpc>
                          <a:spcPct val="115000"/>
                        </a:lnSpc>
                        <a:spcAft>
                          <a:spcPts val="1200"/>
                        </a:spcAft>
                      </a:pPr>
                      <a:r>
                        <a:rPr lang="en-IN" sz="1600">
                          <a:effectLst/>
                          <a:latin typeface="Arial" pitchFamily="34" charset="0"/>
                          <a:cs typeface="Arial" pitchFamily="34" charset="0"/>
                        </a:rPr>
                        <a:t>Nagwa</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520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2.8</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42 .0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b="1" dirty="0">
                          <a:solidFill>
                            <a:srgbClr val="FF0000"/>
                          </a:solidFill>
                          <a:effectLst/>
                          <a:latin typeface="Arial" pitchFamily="34" charset="0"/>
                          <a:cs typeface="Arial" pitchFamily="34" charset="0"/>
                        </a:rPr>
                        <a:t>3600000</a:t>
                      </a:r>
                      <a:endParaRPr lang="en-IN" sz="1600" b="1" dirty="0">
                        <a:solidFill>
                          <a:srgbClr val="FF0000"/>
                        </a:solidFill>
                        <a:effectLst/>
                        <a:latin typeface="Arial" pitchFamily="34" charset="0"/>
                        <a:ea typeface="Calibri"/>
                        <a:cs typeface="Arial" pitchFamily="34" charset="0"/>
                      </a:endParaRPr>
                    </a:p>
                  </a:txBody>
                  <a:tcPr marL="68580" marR="68580" marT="0" marB="0"/>
                </a:tc>
              </a:tr>
              <a:tr h="501991">
                <a:tc>
                  <a:txBody>
                    <a:bodyPr/>
                    <a:lstStyle/>
                    <a:p>
                      <a:pPr algn="l">
                        <a:lnSpc>
                          <a:spcPct val="115000"/>
                        </a:lnSpc>
                        <a:spcAft>
                          <a:spcPts val="1200"/>
                        </a:spcAft>
                      </a:pPr>
                      <a:r>
                        <a:rPr lang="en-IN" sz="1600">
                          <a:effectLst/>
                          <a:latin typeface="Arial" pitchFamily="34" charset="0"/>
                          <a:cs typeface="Arial" pitchFamily="34" charset="0"/>
                        </a:rPr>
                        <a:t>Tulsi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330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6.4</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dirty="0">
                          <a:effectLst/>
                          <a:latin typeface="Arial" pitchFamily="34" charset="0"/>
                          <a:cs typeface="Arial" pitchFamily="34" charset="0"/>
                        </a:rPr>
                        <a:t>7.4</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90000</a:t>
                      </a:r>
                      <a:endParaRPr lang="en-IN" sz="1600">
                        <a:effectLst/>
                        <a:latin typeface="Arial" pitchFamily="34" charset="0"/>
                        <a:ea typeface="Calibri"/>
                        <a:cs typeface="Arial" pitchFamily="34" charset="0"/>
                      </a:endParaRPr>
                    </a:p>
                  </a:txBody>
                  <a:tcPr marL="68580" marR="68580" marT="0" marB="0"/>
                </a:tc>
              </a:tr>
              <a:tr h="501991">
                <a:tc>
                  <a:txBody>
                    <a:bodyPr/>
                    <a:lstStyle/>
                    <a:p>
                      <a:pPr algn="l">
                        <a:lnSpc>
                          <a:spcPct val="115000"/>
                        </a:lnSpc>
                        <a:spcAft>
                          <a:spcPts val="1200"/>
                        </a:spcAft>
                      </a:pPr>
                      <a:r>
                        <a:rPr lang="en-IN" sz="1600">
                          <a:effectLst/>
                          <a:latin typeface="Arial" pitchFamily="34" charset="0"/>
                          <a:cs typeface="Arial" pitchFamily="34" charset="0"/>
                        </a:rPr>
                        <a:t>Shivala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300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6.6</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7.2</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86000</a:t>
                      </a:r>
                      <a:endParaRPr lang="en-IN" sz="1600">
                        <a:effectLst/>
                        <a:latin typeface="Arial" pitchFamily="34" charset="0"/>
                        <a:ea typeface="Calibri"/>
                        <a:cs typeface="Arial" pitchFamily="34" charset="0"/>
                      </a:endParaRPr>
                    </a:p>
                  </a:txBody>
                  <a:tcPr marL="68580" marR="68580" marT="0" marB="0"/>
                </a:tc>
              </a:tr>
              <a:tr h="566857">
                <a:tc>
                  <a:txBody>
                    <a:bodyPr/>
                    <a:lstStyle/>
                    <a:p>
                      <a:pPr algn="l">
                        <a:lnSpc>
                          <a:spcPct val="115000"/>
                        </a:lnSpc>
                        <a:spcAft>
                          <a:spcPts val="1200"/>
                        </a:spcAft>
                      </a:pPr>
                      <a:r>
                        <a:rPr lang="en-IN" sz="1600">
                          <a:effectLst/>
                          <a:latin typeface="Arial" pitchFamily="34" charset="0"/>
                          <a:cs typeface="Arial" pitchFamily="34" charset="0"/>
                        </a:rPr>
                        <a:t>Kshemeshwar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300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6.6</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5.2</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81000</a:t>
                      </a:r>
                      <a:endParaRPr lang="en-IN" sz="1600">
                        <a:effectLst/>
                        <a:latin typeface="Arial" pitchFamily="34" charset="0"/>
                        <a:ea typeface="Calibri"/>
                        <a:cs typeface="Arial" pitchFamily="34" charset="0"/>
                      </a:endParaRPr>
                    </a:p>
                  </a:txBody>
                  <a:tcPr marL="68580" marR="68580" marT="0" marB="0"/>
                </a:tc>
              </a:tr>
              <a:tr h="501991">
                <a:tc>
                  <a:txBody>
                    <a:bodyPr/>
                    <a:lstStyle/>
                    <a:p>
                      <a:pPr algn="l">
                        <a:lnSpc>
                          <a:spcPct val="115000"/>
                        </a:lnSpc>
                        <a:spcAft>
                          <a:spcPts val="1200"/>
                        </a:spcAft>
                      </a:pPr>
                      <a:r>
                        <a:rPr lang="en-IN" sz="1600">
                          <a:effectLst/>
                          <a:latin typeface="Arial" pitchFamily="34" charset="0"/>
                          <a:cs typeface="Arial" pitchFamily="34" charset="0"/>
                        </a:rPr>
                        <a:t>R.P.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295</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6.8</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5.6</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43000</a:t>
                      </a:r>
                      <a:endParaRPr lang="en-IN" sz="1600">
                        <a:effectLst/>
                        <a:latin typeface="Arial" pitchFamily="34" charset="0"/>
                        <a:ea typeface="Calibri"/>
                        <a:cs typeface="Arial" pitchFamily="34" charset="0"/>
                      </a:endParaRPr>
                    </a:p>
                  </a:txBody>
                  <a:tcPr marL="68580" marR="68580" marT="0" marB="0"/>
                </a:tc>
              </a:tr>
              <a:tr h="566857">
                <a:tc>
                  <a:txBody>
                    <a:bodyPr/>
                    <a:lstStyle/>
                    <a:p>
                      <a:pPr algn="l">
                        <a:lnSpc>
                          <a:spcPct val="115000"/>
                        </a:lnSpc>
                        <a:spcAft>
                          <a:spcPts val="1200"/>
                        </a:spcAft>
                      </a:pPr>
                      <a:r>
                        <a:rPr lang="en-IN" sz="1600">
                          <a:effectLst/>
                          <a:latin typeface="Arial" pitchFamily="34" charset="0"/>
                          <a:cs typeface="Arial" pitchFamily="34" charset="0"/>
                        </a:rPr>
                        <a:t>Panch Ganga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280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6.8</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4.0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23000</a:t>
                      </a:r>
                      <a:endParaRPr lang="en-IN" sz="1600">
                        <a:effectLst/>
                        <a:latin typeface="Arial" pitchFamily="34" charset="0"/>
                        <a:ea typeface="Calibri"/>
                        <a:cs typeface="Arial" pitchFamily="34" charset="0"/>
                      </a:endParaRPr>
                    </a:p>
                  </a:txBody>
                  <a:tcPr marL="68580" marR="68580" marT="0" marB="0"/>
                </a:tc>
              </a:tr>
              <a:tr h="501991">
                <a:tc>
                  <a:txBody>
                    <a:bodyPr/>
                    <a:lstStyle/>
                    <a:p>
                      <a:pPr algn="l">
                        <a:lnSpc>
                          <a:spcPct val="115000"/>
                        </a:lnSpc>
                        <a:spcAft>
                          <a:spcPts val="1200"/>
                        </a:spcAft>
                      </a:pPr>
                      <a:r>
                        <a:rPr lang="en-IN" sz="1600">
                          <a:effectLst/>
                          <a:latin typeface="Arial" pitchFamily="34" charset="0"/>
                          <a:cs typeface="Arial" pitchFamily="34" charset="0"/>
                        </a:rPr>
                        <a:t>Trilochan Ghat</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310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6.4</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6.6</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110000</a:t>
                      </a:r>
                      <a:endParaRPr lang="en-IN" sz="1600">
                        <a:effectLst/>
                        <a:latin typeface="Arial" pitchFamily="34" charset="0"/>
                        <a:ea typeface="Calibri"/>
                        <a:cs typeface="Arial" pitchFamily="34" charset="0"/>
                      </a:endParaRPr>
                    </a:p>
                  </a:txBody>
                  <a:tcPr marL="68580" marR="68580" marT="0" marB="0"/>
                </a:tc>
              </a:tr>
              <a:tr h="566857">
                <a:tc>
                  <a:txBody>
                    <a:bodyPr/>
                    <a:lstStyle/>
                    <a:p>
                      <a:pPr algn="l">
                        <a:lnSpc>
                          <a:spcPct val="115000"/>
                        </a:lnSpc>
                        <a:spcAft>
                          <a:spcPts val="1200"/>
                        </a:spcAft>
                      </a:pPr>
                      <a:r>
                        <a:rPr lang="en-IN" sz="1600" dirty="0" err="1">
                          <a:effectLst/>
                          <a:latin typeface="Arial" pitchFamily="34" charset="0"/>
                          <a:cs typeface="Arial" pitchFamily="34" charset="0"/>
                        </a:rPr>
                        <a:t>Varuna</a:t>
                      </a:r>
                      <a:r>
                        <a:rPr lang="en-IN" sz="1600" dirty="0">
                          <a:effectLst/>
                          <a:latin typeface="Arial" pitchFamily="34" charset="0"/>
                          <a:cs typeface="Arial" pitchFamily="34" charset="0"/>
                        </a:rPr>
                        <a:t> </a:t>
                      </a:r>
                      <a:r>
                        <a:rPr lang="en-IN" sz="1600" dirty="0" smtClean="0">
                          <a:effectLst/>
                          <a:latin typeface="Arial" pitchFamily="34" charset="0"/>
                          <a:cs typeface="Arial" pitchFamily="34" charset="0"/>
                        </a:rPr>
                        <a:t>Confluence</a:t>
                      </a:r>
                      <a:endParaRPr lang="en-IN" sz="1600" dirty="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640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b="1" dirty="0">
                          <a:solidFill>
                            <a:srgbClr val="FF0000"/>
                          </a:solidFill>
                          <a:effectLst/>
                          <a:latin typeface="Arial" pitchFamily="34" charset="0"/>
                          <a:cs typeface="Arial" pitchFamily="34" charset="0"/>
                        </a:rPr>
                        <a:t>0</a:t>
                      </a:r>
                      <a:endParaRPr lang="en-IN" sz="1600" b="1" dirty="0">
                        <a:solidFill>
                          <a:srgbClr val="FF0000"/>
                        </a:solidFill>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a:effectLst/>
                          <a:latin typeface="Arial" pitchFamily="34" charset="0"/>
                          <a:cs typeface="Arial" pitchFamily="34" charset="0"/>
                        </a:rPr>
                        <a:t>54.0</a:t>
                      </a:r>
                      <a:endParaRPr lang="en-IN" sz="1600">
                        <a:effectLst/>
                        <a:latin typeface="Arial" pitchFamily="34" charset="0"/>
                        <a:ea typeface="Calibri"/>
                        <a:cs typeface="Arial" pitchFamily="34" charset="0"/>
                      </a:endParaRPr>
                    </a:p>
                  </a:txBody>
                  <a:tcPr marL="68580" marR="68580" marT="0" marB="0"/>
                </a:tc>
                <a:tc>
                  <a:txBody>
                    <a:bodyPr/>
                    <a:lstStyle/>
                    <a:p>
                      <a:pPr algn="l">
                        <a:lnSpc>
                          <a:spcPct val="115000"/>
                        </a:lnSpc>
                        <a:spcAft>
                          <a:spcPts val="1200"/>
                        </a:spcAft>
                      </a:pPr>
                      <a:r>
                        <a:rPr lang="en-IN" sz="1600" b="1" dirty="0">
                          <a:solidFill>
                            <a:srgbClr val="FF0000"/>
                          </a:solidFill>
                          <a:effectLst/>
                          <a:latin typeface="Arial" pitchFamily="34" charset="0"/>
                          <a:cs typeface="Arial" pitchFamily="34" charset="0"/>
                        </a:rPr>
                        <a:t>62000000</a:t>
                      </a:r>
                      <a:endParaRPr lang="en-IN" sz="1600" b="1" dirty="0">
                        <a:solidFill>
                          <a:srgbClr val="FF0000"/>
                        </a:solidFill>
                        <a:effectLst/>
                        <a:latin typeface="Arial" pitchFamily="34" charset="0"/>
                        <a:ea typeface="Calibri"/>
                        <a:cs typeface="Arial" pitchFamily="34" charset="0"/>
                      </a:endParaRPr>
                    </a:p>
                  </a:txBody>
                  <a:tcPr marL="68580" marR="68580" marT="0" marB="0"/>
                </a:tc>
              </a:tr>
            </a:tbl>
          </a:graphicData>
        </a:graphic>
      </p:graphicFrame>
      <p:sp>
        <p:nvSpPr>
          <p:cNvPr id="6" name="Snip and Round Single Corner Rectangle 5"/>
          <p:cNvSpPr/>
          <p:nvPr/>
        </p:nvSpPr>
        <p:spPr>
          <a:xfrm>
            <a:off x="7600910" y="3277423"/>
            <a:ext cx="1446837" cy="1386622"/>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00910" y="3338763"/>
            <a:ext cx="1446837" cy="1323439"/>
          </a:xfrm>
          <a:prstGeom prst="rect">
            <a:avLst/>
          </a:prstGeom>
          <a:noFill/>
        </p:spPr>
        <p:txBody>
          <a:bodyPr wrap="square" rtlCol="0">
            <a:spAutoFit/>
          </a:bodyPr>
          <a:lstStyle/>
          <a:p>
            <a:pPr algn="ctr"/>
            <a:r>
              <a:rPr lang="en-US" sz="2000" b="1" dirty="0" smtClean="0">
                <a:solidFill>
                  <a:srgbClr val="FFFF00"/>
                </a:solidFill>
                <a:latin typeface="Arial" charset="0"/>
                <a:ea typeface="Arial" charset="0"/>
                <a:cs typeface="Arial" charset="0"/>
              </a:rPr>
              <a:t>Safe Bath</a:t>
            </a:r>
          </a:p>
          <a:p>
            <a:pPr algn="ctr"/>
            <a:r>
              <a:rPr lang="en-US" sz="2000" b="1" dirty="0" smtClean="0">
                <a:solidFill>
                  <a:srgbClr val="FFFF00"/>
                </a:solidFill>
                <a:latin typeface="Arial" charset="0"/>
                <a:ea typeface="Arial" charset="0"/>
                <a:cs typeface="Arial" charset="0"/>
              </a:rPr>
              <a:t>Limit of FCC – 500 per 100 ml</a:t>
            </a:r>
            <a:endParaRPr lang="en-US" sz="2000" b="1" dirty="0">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128824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60158"/>
            <a:ext cx="7176837" cy="1320800"/>
          </a:xfrm>
        </p:spPr>
        <p:txBody>
          <a:bodyPr>
            <a:normAutofit/>
          </a:bodyPr>
          <a:lstStyle/>
          <a:p>
            <a:r>
              <a:rPr lang="en-US" dirty="0" smtClean="0"/>
              <a:t>River Pollution in India</a:t>
            </a:r>
            <a:endParaRPr lang="en-US" dirty="0"/>
          </a:p>
        </p:txBody>
      </p:sp>
      <p:pic>
        <p:nvPicPr>
          <p:cNvPr id="4" name="Picture 2" descr="C:\Users\admin\Desktop\50711308.cms"/>
          <p:cNvPicPr>
            <a:picLocks noChangeAspect="1" noChangeArrowheads="1"/>
          </p:cNvPicPr>
          <p:nvPr/>
        </p:nvPicPr>
        <p:blipFill>
          <a:blip r:embed="rId2"/>
          <a:srcRect/>
          <a:stretch>
            <a:fillRect/>
          </a:stretch>
        </p:blipFill>
        <p:spPr bwMode="auto">
          <a:xfrm>
            <a:off x="905995" y="720558"/>
            <a:ext cx="6952344" cy="5975450"/>
          </a:xfrm>
          <a:prstGeom prst="rect">
            <a:avLst/>
          </a:prstGeom>
          <a:noFill/>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263921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60158"/>
            <a:ext cx="7176837" cy="1320800"/>
          </a:xfrm>
        </p:spPr>
        <p:txBody>
          <a:bodyPr>
            <a:normAutofit/>
          </a:bodyPr>
          <a:lstStyle/>
          <a:p>
            <a:r>
              <a:rPr lang="en-US" dirty="0" smtClean="0"/>
              <a:t>River Pollution in India</a:t>
            </a:r>
            <a:endParaRPr lang="en-US" dirty="0"/>
          </a:p>
        </p:txBody>
      </p:sp>
      <p:pic>
        <p:nvPicPr>
          <p:cNvPr id="5" name="Picture 2" descr="C:\Users\admin\Desktop\Sewage in Rivers.cms"/>
          <p:cNvPicPr>
            <a:picLocks noChangeAspect="1" noChangeArrowheads="1"/>
          </p:cNvPicPr>
          <p:nvPr/>
        </p:nvPicPr>
        <p:blipFill>
          <a:blip r:embed="rId2"/>
          <a:srcRect/>
          <a:stretch>
            <a:fillRect/>
          </a:stretch>
        </p:blipFill>
        <p:spPr bwMode="auto">
          <a:xfrm>
            <a:off x="1264941" y="776275"/>
            <a:ext cx="6114370" cy="5937894"/>
          </a:xfrm>
          <a:prstGeom prst="rect">
            <a:avLst/>
          </a:prstGeom>
          <a:noFill/>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185994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316" y="60158"/>
            <a:ext cx="717683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Existing Treatment Technologies</a:t>
            </a:r>
            <a:endParaRPr lang="en-US" dirty="0"/>
          </a:p>
        </p:txBody>
      </p:sp>
      <p:pic>
        <p:nvPicPr>
          <p:cNvPr id="5" name="Picture 2" descr="http://www.thewatertreatments.com/wp-content/uploads/2009/11/sbr.jpg"/>
          <p:cNvPicPr>
            <a:picLocks noChangeAspect="1" noChangeArrowheads="1"/>
          </p:cNvPicPr>
          <p:nvPr/>
        </p:nvPicPr>
        <p:blipFill>
          <a:blip r:embed="rId2"/>
          <a:srcRect/>
          <a:stretch>
            <a:fillRect/>
          </a:stretch>
        </p:blipFill>
        <p:spPr bwMode="auto">
          <a:xfrm>
            <a:off x="4833786" y="2365160"/>
            <a:ext cx="3756738" cy="3469142"/>
          </a:xfrm>
          <a:prstGeom prst="rect">
            <a:avLst/>
          </a:prstGeom>
          <a:ln>
            <a:noFill/>
          </a:ln>
          <a:effectLst>
            <a:outerShdw blurRad="50800" dist="76200" dir="5400000" algn="t" rotWithShape="0">
              <a:prstClr val="black">
                <a:alpha val="40000"/>
              </a:prstClr>
            </a:outerShdw>
          </a:effectLst>
        </p:spPr>
      </p:pic>
      <p:pic>
        <p:nvPicPr>
          <p:cNvPr id="6" name="Picture 3"/>
          <p:cNvPicPr>
            <a:picLocks noChangeAspect="1" noChangeArrowheads="1"/>
          </p:cNvPicPr>
          <p:nvPr/>
        </p:nvPicPr>
        <p:blipFill>
          <a:blip r:embed="rId3"/>
          <a:srcRect/>
          <a:stretch>
            <a:fillRect/>
          </a:stretch>
        </p:blipFill>
        <p:spPr bwMode="auto">
          <a:xfrm>
            <a:off x="421143" y="1763581"/>
            <a:ext cx="4196214" cy="3454400"/>
          </a:xfrm>
          <a:prstGeom prst="rect">
            <a:avLst/>
          </a:prstGeom>
          <a:ln>
            <a:noFill/>
          </a:ln>
          <a:effectLst>
            <a:outerShdw blurRad="50800" dist="76200" dir="5400000" algn="t" rotWithShape="0">
              <a:prstClr val="black">
                <a:alpha val="40000"/>
              </a:prstClr>
            </a:outerShdw>
          </a:effectLst>
        </p:spPr>
      </p:pic>
      <p:sp>
        <p:nvSpPr>
          <p:cNvPr id="9" name="Rectangle 8"/>
          <p:cNvSpPr/>
          <p:nvPr/>
        </p:nvSpPr>
        <p:spPr>
          <a:xfrm>
            <a:off x="192683" y="731253"/>
            <a:ext cx="8319660" cy="1049769"/>
          </a:xfrm>
          <a:prstGeom prst="rect">
            <a:avLst/>
          </a:prstGeom>
        </p:spPr>
        <p:txBody>
          <a:bodyPr wrap="square" lIns="64258" tIns="32128" rIns="64258" bIns="32128">
            <a:spAutoFit/>
          </a:bodyPr>
          <a:lstStyle/>
          <a:p>
            <a:pPr defTabSz="321291"/>
            <a:r>
              <a:rPr lang="en-US" sz="1600" b="1" kern="0" dirty="0" smtClean="0">
                <a:effectLst/>
                <a:latin typeface="Arial" charset="0"/>
                <a:ea typeface="Arial" charset="0"/>
                <a:cs typeface="Arial" charset="0"/>
                <a:sym typeface="Chalkduster"/>
              </a:rPr>
              <a:t>Most of the Sewage treatment plants employ the Biological</a:t>
            </a:r>
            <a:br>
              <a:rPr lang="en-US" sz="1600" b="1" kern="0" dirty="0" smtClean="0">
                <a:effectLst/>
                <a:latin typeface="Arial" charset="0"/>
                <a:ea typeface="Arial" charset="0"/>
                <a:cs typeface="Arial" charset="0"/>
                <a:sym typeface="Chalkduster"/>
              </a:rPr>
            </a:br>
            <a:r>
              <a:rPr lang="en-US" sz="1600" b="1" kern="0" dirty="0" smtClean="0">
                <a:effectLst/>
                <a:latin typeface="Arial" charset="0"/>
                <a:ea typeface="Arial" charset="0"/>
                <a:cs typeface="Arial" charset="0"/>
                <a:sym typeface="Chalkduster"/>
              </a:rPr>
              <a:t>process based technologies. </a:t>
            </a:r>
          </a:p>
          <a:p>
            <a:pPr algn="ctr" defTabSz="321291"/>
            <a:endParaRPr lang="en-US" sz="1600" b="1" kern="0" dirty="0">
              <a:latin typeface="Arial" charset="0"/>
              <a:ea typeface="Arial" charset="0"/>
              <a:cs typeface="Arial" charset="0"/>
              <a:sym typeface="Chalkduster"/>
            </a:endParaRPr>
          </a:p>
          <a:p>
            <a:pPr algn="ctr" defTabSz="321291"/>
            <a:r>
              <a:rPr lang="en-US" sz="1600" b="1" kern="0" dirty="0" smtClean="0">
                <a:effectLst/>
                <a:latin typeface="Arial" charset="0"/>
                <a:ea typeface="Arial" charset="0"/>
                <a:cs typeface="Arial" charset="0"/>
                <a:sym typeface="Chalkduster"/>
              </a:rPr>
              <a:t>Commonly used technologies: </a:t>
            </a:r>
          </a:p>
        </p:txBody>
      </p:sp>
      <p:sp>
        <p:nvSpPr>
          <p:cNvPr id="10" name="TextBox 9"/>
          <p:cNvSpPr txBox="1"/>
          <p:nvPr/>
        </p:nvSpPr>
        <p:spPr>
          <a:xfrm>
            <a:off x="303966" y="5329989"/>
            <a:ext cx="4421605" cy="369332"/>
          </a:xfrm>
          <a:prstGeom prst="rect">
            <a:avLst/>
          </a:prstGeom>
          <a:noFill/>
        </p:spPr>
        <p:txBody>
          <a:bodyPr wrap="square" rtlCol="0">
            <a:spAutoFit/>
          </a:bodyPr>
          <a:lstStyle/>
          <a:p>
            <a:r>
              <a:rPr lang="en-US" b="1" kern="0" smtClean="0">
                <a:effectLst/>
                <a:latin typeface="Arial" charset="0"/>
                <a:ea typeface="Arial" charset="0"/>
                <a:cs typeface="Arial" charset="0"/>
                <a:sym typeface="Chalkduster"/>
              </a:rPr>
              <a:t>ACTIVATED SLUDGE PROCESS (ASP)</a:t>
            </a:r>
            <a:endParaRPr lang="en-US"/>
          </a:p>
        </p:txBody>
      </p:sp>
      <p:sp>
        <p:nvSpPr>
          <p:cNvPr id="11" name="TextBox 10"/>
          <p:cNvSpPr txBox="1"/>
          <p:nvPr/>
        </p:nvSpPr>
        <p:spPr>
          <a:xfrm>
            <a:off x="4501352" y="5946310"/>
            <a:ext cx="4421605" cy="369332"/>
          </a:xfrm>
          <a:prstGeom prst="rect">
            <a:avLst/>
          </a:prstGeom>
          <a:noFill/>
        </p:spPr>
        <p:txBody>
          <a:bodyPr wrap="square" rtlCol="0">
            <a:spAutoFit/>
          </a:bodyPr>
          <a:lstStyle/>
          <a:p>
            <a:pPr defTabSz="321291"/>
            <a:r>
              <a:rPr lang="en-US" b="1" kern="0" dirty="0" smtClean="0">
                <a:effectLst/>
                <a:latin typeface="Arial" charset="0"/>
                <a:ea typeface="Arial" charset="0"/>
                <a:cs typeface="Arial" charset="0"/>
                <a:sym typeface="Chalkduster"/>
              </a:rPr>
              <a:t>SEQUENTIAL BATCH REACTOR (SBR)</a:t>
            </a:r>
          </a:p>
        </p:txBody>
      </p:sp>
    </p:spTree>
    <p:extLst>
      <p:ext uri="{BB962C8B-B14F-4D97-AF65-F5344CB8AC3E}">
        <p14:creationId xmlns:p14="http://schemas.microsoft.com/office/powerpoint/2010/main" val="168806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316" y="60158"/>
            <a:ext cx="7176837" cy="8452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Existing Treatment Technologies</a:t>
            </a:r>
            <a:endParaRPr lang="en-US" dirty="0"/>
          </a:p>
        </p:txBody>
      </p:sp>
      <p:sp>
        <p:nvSpPr>
          <p:cNvPr id="10" name="TextBox 9"/>
          <p:cNvSpPr txBox="1"/>
          <p:nvPr/>
        </p:nvSpPr>
        <p:spPr>
          <a:xfrm>
            <a:off x="312391" y="2947736"/>
            <a:ext cx="4496634" cy="369332"/>
          </a:xfrm>
          <a:prstGeom prst="rect">
            <a:avLst/>
          </a:prstGeom>
          <a:noFill/>
        </p:spPr>
        <p:txBody>
          <a:bodyPr wrap="square" rtlCol="0">
            <a:spAutoFit/>
          </a:bodyPr>
          <a:lstStyle/>
          <a:p>
            <a:r>
              <a:rPr lang="en-US" b="1" kern="0" dirty="0" smtClean="0">
                <a:effectLst/>
                <a:latin typeface="Arial" charset="0"/>
                <a:ea typeface="Arial" charset="0"/>
                <a:cs typeface="Arial" charset="0"/>
                <a:sym typeface="Chalkduster"/>
              </a:rPr>
              <a:t>MOVING BED - BIO REACTOR  (MBBR)</a:t>
            </a:r>
          </a:p>
        </p:txBody>
      </p:sp>
      <p:sp>
        <p:nvSpPr>
          <p:cNvPr id="11" name="TextBox 10"/>
          <p:cNvSpPr txBox="1"/>
          <p:nvPr/>
        </p:nvSpPr>
        <p:spPr>
          <a:xfrm>
            <a:off x="387420" y="5492448"/>
            <a:ext cx="4846317" cy="369332"/>
          </a:xfrm>
          <a:prstGeom prst="rect">
            <a:avLst/>
          </a:prstGeom>
          <a:noFill/>
        </p:spPr>
        <p:txBody>
          <a:bodyPr wrap="square" rtlCol="0">
            <a:spAutoFit/>
          </a:bodyPr>
          <a:lstStyle/>
          <a:p>
            <a:pPr defTabSz="321291"/>
            <a:r>
              <a:rPr lang="en-US" b="1" kern="0" smtClean="0">
                <a:effectLst/>
                <a:latin typeface="Arial" charset="0"/>
                <a:ea typeface="Arial" charset="0"/>
                <a:cs typeface="Arial" charset="0"/>
                <a:sym typeface="Chalkduster"/>
              </a:rPr>
              <a:t>MEMBRANE BED-BIO REACTOR  (MBR)</a:t>
            </a:r>
            <a:endParaRPr lang="en-US" b="1" kern="0" dirty="0" smtClean="0">
              <a:effectLst/>
              <a:latin typeface="Arial" charset="0"/>
              <a:ea typeface="Arial" charset="0"/>
              <a:cs typeface="Arial" charset="0"/>
              <a:sym typeface="Chalkduster"/>
            </a:endParaRPr>
          </a:p>
        </p:txBody>
      </p:sp>
      <p:pic>
        <p:nvPicPr>
          <p:cNvPr id="8" name="Picture 2"/>
          <p:cNvPicPr>
            <a:picLocks noChangeAspect="1" noChangeArrowheads="1"/>
          </p:cNvPicPr>
          <p:nvPr/>
        </p:nvPicPr>
        <p:blipFill>
          <a:blip r:embed="rId2"/>
          <a:srcRect/>
          <a:stretch>
            <a:fillRect/>
          </a:stretch>
        </p:blipFill>
        <p:spPr bwMode="auto">
          <a:xfrm>
            <a:off x="312391" y="986645"/>
            <a:ext cx="6792686" cy="1879869"/>
          </a:xfrm>
          <a:prstGeom prst="rect">
            <a:avLst/>
          </a:prstGeom>
          <a:ln>
            <a:noFill/>
          </a:ln>
          <a:effectLst>
            <a:outerShdw blurRad="50800" dist="76200" dir="5400000" algn="t" rotWithShape="0">
              <a:prstClr val="black">
                <a:alpha val="40000"/>
              </a:prstClr>
            </a:outerShdw>
          </a:effectLst>
        </p:spPr>
      </p:pic>
      <p:pic>
        <p:nvPicPr>
          <p:cNvPr id="12" name="Picture 6"/>
          <p:cNvPicPr>
            <a:picLocks noChangeAspect="1" noChangeArrowheads="1"/>
          </p:cNvPicPr>
          <p:nvPr/>
        </p:nvPicPr>
        <p:blipFill>
          <a:blip r:embed="rId3"/>
          <a:srcRect/>
          <a:stretch>
            <a:fillRect/>
          </a:stretch>
        </p:blipFill>
        <p:spPr bwMode="auto">
          <a:xfrm>
            <a:off x="365424" y="3458674"/>
            <a:ext cx="6793366" cy="1895475"/>
          </a:xfrm>
          <a:prstGeom prst="rect">
            <a:avLst/>
          </a:prstGeom>
          <a:ln>
            <a:noFill/>
          </a:ln>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24988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18" y="1025610"/>
            <a:ext cx="7891714" cy="1176169"/>
          </a:xfrm>
        </p:spPr>
        <p:txBody>
          <a:bodyPr>
            <a:noAutofit/>
          </a:bodyPr>
          <a:lstStyle/>
          <a:p>
            <a:r>
              <a:rPr lang="en-US" sz="2400" dirty="0" smtClean="0"/>
              <a:t>Use of chlorine for disinfection is hazardous </a:t>
            </a:r>
            <a:endParaRPr lang="en-US" sz="2400" dirty="0"/>
          </a:p>
          <a:p>
            <a:r>
              <a:rPr lang="en-US" sz="2400" dirty="0" smtClean="0"/>
              <a:t>UV disinfection process is unreliable</a:t>
            </a:r>
            <a:endParaRPr lang="en-US" sz="2400" dirty="0"/>
          </a:p>
        </p:txBody>
      </p:sp>
      <p:sp>
        <p:nvSpPr>
          <p:cNvPr id="4" name="Title 1"/>
          <p:cNvSpPr txBox="1">
            <a:spLocks/>
          </p:cNvSpPr>
          <p:nvPr/>
        </p:nvSpPr>
        <p:spPr>
          <a:xfrm>
            <a:off x="120316" y="60158"/>
            <a:ext cx="7176837" cy="7700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Post Treatment &amp; Disinfection</a:t>
            </a:r>
            <a:endParaRPr lang="en-US" dirty="0"/>
          </a:p>
        </p:txBody>
      </p:sp>
      <p:pic>
        <p:nvPicPr>
          <p:cNvPr id="5" name="Picture 2" descr="http://www.waterworld.com/content/dam/ww/print-articles/2012/nov/force-flow-tonner-1211ww.jpg"/>
          <p:cNvPicPr>
            <a:picLocks noChangeAspect="1" noChangeArrowheads="1"/>
          </p:cNvPicPr>
          <p:nvPr/>
        </p:nvPicPr>
        <p:blipFill>
          <a:blip r:embed="rId2"/>
          <a:srcRect/>
          <a:stretch>
            <a:fillRect/>
          </a:stretch>
        </p:blipFill>
        <p:spPr bwMode="auto">
          <a:xfrm>
            <a:off x="422107" y="2201779"/>
            <a:ext cx="3810000" cy="2419351"/>
          </a:xfrm>
          <a:prstGeom prst="rect">
            <a:avLst/>
          </a:prstGeom>
          <a:noFill/>
          <a:effectLst>
            <a:outerShdw blurRad="50800" dist="76200" dir="5400000" algn="t" rotWithShape="0">
              <a:prstClr val="black">
                <a:alpha val="40000"/>
              </a:prstClr>
            </a:outerShdw>
          </a:effectLst>
        </p:spPr>
      </p:pic>
      <p:pic>
        <p:nvPicPr>
          <p:cNvPr id="6" name="Picture 5" descr="C:\Users\admin\Desktop\uv.jpg"/>
          <p:cNvPicPr>
            <a:picLocks noChangeAspect="1" noChangeArrowheads="1"/>
          </p:cNvPicPr>
          <p:nvPr/>
        </p:nvPicPr>
        <p:blipFill>
          <a:blip r:embed="rId3"/>
          <a:srcRect/>
          <a:stretch>
            <a:fillRect/>
          </a:stretch>
        </p:blipFill>
        <p:spPr bwMode="auto">
          <a:xfrm>
            <a:off x="4358439" y="3651942"/>
            <a:ext cx="4412343" cy="2421618"/>
          </a:xfrm>
          <a:prstGeom prst="rect">
            <a:avLst/>
          </a:prstGeom>
          <a:noFill/>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24484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652</TotalTime>
  <Words>1172</Words>
  <Application>Microsoft Office PowerPoint</Application>
  <PresentationFormat>On-screen Show (4:3)</PresentationFormat>
  <Paragraphs>216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Facet</vt:lpstr>
      <vt:lpstr>Water and Sanitation</vt:lpstr>
      <vt:lpstr>Water – Source and Pollution</vt:lpstr>
      <vt:lpstr>60 MLD Sewage dumped upstream Varanasi city by Nagwa (Assi) Drain</vt:lpstr>
      <vt:lpstr>Ganga River Water Quality in Varanasi</vt:lpstr>
      <vt:lpstr>River Pollution in India</vt:lpstr>
      <vt:lpstr>River Pollution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Sanitation</dc:title>
  <dc:creator>Venkatesh S</dc:creator>
  <cp:lastModifiedBy>Hewlett-Packard Company</cp:lastModifiedBy>
  <cp:revision>99</cp:revision>
  <dcterms:created xsi:type="dcterms:W3CDTF">2016-07-20T14:43:46Z</dcterms:created>
  <dcterms:modified xsi:type="dcterms:W3CDTF">2016-10-22T03:31:46Z</dcterms:modified>
</cp:coreProperties>
</file>